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6" r:id="rId18"/>
    <p:sldId id="277" r:id="rId19"/>
    <p:sldId id="272" r:id="rId20"/>
    <p:sldId id="278" r:id="rId21"/>
    <p:sldId id="279" r:id="rId22"/>
    <p:sldId id="280" r:id="rId23"/>
    <p:sldId id="281" r:id="rId24"/>
    <p:sldId id="282" r:id="rId25"/>
    <p:sldId id="273" r:id="rId26"/>
    <p:sldId id="283" r:id="rId27"/>
    <p:sldId id="284" r:id="rId28"/>
    <p:sldId id="285" r:id="rId29"/>
    <p:sldId id="274" r:id="rId30"/>
    <p:sldId id="286" r:id="rId31"/>
    <p:sldId id="275" r:id="rId32"/>
    <p:sldId id="28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32" autoAdjust="0"/>
    <p:restoredTop sz="94683" autoAdjust="0"/>
  </p:normalViewPr>
  <p:slideViewPr>
    <p:cSldViewPr>
      <p:cViewPr varScale="1">
        <p:scale>
          <a:sx n="73" d="100"/>
          <a:sy n="73" d="100"/>
        </p:scale>
        <p:origin x="-996" y="-108"/>
      </p:cViewPr>
      <p:guideLst>
        <p:guide orient="horz" pos="2160"/>
        <p:guide pos="2880"/>
      </p:guideLst>
    </p:cSldViewPr>
  </p:slideViewPr>
  <p:outlineViewPr>
    <p:cViewPr>
      <p:scale>
        <a:sx n="33" d="100"/>
        <a:sy n="33" d="100"/>
      </p:scale>
      <p:origin x="48" y="427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858DB7-9CF2-46C9-86D1-FF3573C884BE}" type="datetimeFigureOut">
              <a:rPr lang="en-AU" smtClean="0"/>
              <a:t>17/08/2014</a:t>
            </a:fld>
            <a:endParaRPr lang="en-AU"/>
          </a:p>
        </p:txBody>
      </p:sp>
      <p:sp>
        <p:nvSpPr>
          <p:cNvPr id="5" name="Footer Placeholder 4"/>
          <p:cNvSpPr>
            <a:spLocks noGrp="1"/>
          </p:cNvSpPr>
          <p:nvPr>
            <p:ph type="ftr" sz="quarter" idx="11"/>
          </p:nvPr>
        </p:nvSpPr>
        <p:spPr/>
        <p:txBody>
          <a:bodyPr/>
          <a:lstStyle/>
          <a:p>
            <a:endParaRPr lang="en-AU"/>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15C5082-66F4-411B-A206-09B7BCC9E6FA}" type="slidenum">
              <a:rPr lang="en-AU" smtClean="0"/>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858DB7-9CF2-46C9-86D1-FF3573C884BE}" type="datetimeFigureOut">
              <a:rPr lang="en-AU" smtClean="0"/>
              <a:t>17/08/2014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15C5082-66F4-411B-A206-09B7BCC9E6FA}"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858DB7-9CF2-46C9-86D1-FF3573C884BE}" type="datetimeFigureOut">
              <a:rPr lang="en-AU" smtClean="0"/>
              <a:t>17/08/2014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15C5082-66F4-411B-A206-09B7BCC9E6FA}"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858DB7-9CF2-46C9-86D1-FF3573C884BE}" type="datetimeFigureOut">
              <a:rPr lang="en-AU" smtClean="0"/>
              <a:t>17/08/2014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15C5082-66F4-411B-A206-09B7BCC9E6FA}"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B6858DB7-9CF2-46C9-86D1-FF3573C884BE}" type="datetimeFigureOut">
              <a:rPr lang="en-AU" smtClean="0"/>
              <a:t>17/08/2014</a:t>
            </a:fld>
            <a:endParaRPr lang="en-AU"/>
          </a:p>
        </p:txBody>
      </p:sp>
      <p:sp>
        <p:nvSpPr>
          <p:cNvPr id="8" name="Slide Number Placeholder 7"/>
          <p:cNvSpPr>
            <a:spLocks noGrp="1"/>
          </p:cNvSpPr>
          <p:nvPr>
            <p:ph type="sldNum" sz="quarter" idx="11"/>
          </p:nvPr>
        </p:nvSpPr>
        <p:spPr/>
        <p:txBody>
          <a:bodyPr/>
          <a:lstStyle/>
          <a:p>
            <a:fld id="{D15C5082-66F4-411B-A206-09B7BCC9E6FA}" type="slidenum">
              <a:rPr lang="en-AU" smtClean="0"/>
              <a:t>‹#›</a:t>
            </a:fld>
            <a:endParaRPr lang="en-AU"/>
          </a:p>
        </p:txBody>
      </p:sp>
      <p:sp>
        <p:nvSpPr>
          <p:cNvPr id="9" name="Footer Placeholder 8"/>
          <p:cNvSpPr>
            <a:spLocks noGrp="1"/>
          </p:cNvSpPr>
          <p:nvPr>
            <p:ph type="ftr" sz="quarter" idx="12"/>
          </p:nvPr>
        </p:nvSpPr>
        <p:spPr/>
        <p:txBody>
          <a:bodyPr/>
          <a:lstStyle/>
          <a:p>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858DB7-9CF2-46C9-86D1-FF3573C884BE}" type="datetimeFigureOut">
              <a:rPr lang="en-AU" smtClean="0"/>
              <a:t>17/08/2014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15C5082-66F4-411B-A206-09B7BCC9E6FA}"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858DB7-9CF2-46C9-86D1-FF3573C884BE}" type="datetimeFigureOut">
              <a:rPr lang="en-AU" smtClean="0"/>
              <a:t>17/08/2014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D15C5082-66F4-411B-A206-09B7BCC9E6FA}" type="slidenum">
              <a:rPr lang="en-AU" smtClean="0"/>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858DB7-9CF2-46C9-86D1-FF3573C884BE}" type="datetimeFigureOut">
              <a:rPr lang="en-AU" smtClean="0"/>
              <a:t>17/08/2014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D15C5082-66F4-411B-A206-09B7BCC9E6FA}"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858DB7-9CF2-46C9-86D1-FF3573C884BE}" type="datetimeFigureOut">
              <a:rPr lang="en-AU" smtClean="0"/>
              <a:t>17/08/2014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D15C5082-66F4-411B-A206-09B7BCC9E6FA}"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858DB7-9CF2-46C9-86D1-FF3573C884BE}" type="datetimeFigureOut">
              <a:rPr lang="en-AU" smtClean="0"/>
              <a:t>17/08/2014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15C5082-66F4-411B-A206-09B7BCC9E6FA}" type="slidenum">
              <a:rPr lang="en-AU" smtClean="0"/>
              <a:t>‹#›</a:t>
            </a:fld>
            <a:endParaRPr lang="en-AU"/>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858DB7-9CF2-46C9-86D1-FF3573C884BE}" type="datetimeFigureOut">
              <a:rPr lang="en-AU" smtClean="0"/>
              <a:t>17/08/2014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D15C5082-66F4-411B-A206-09B7BCC9E6FA}" type="slidenum">
              <a:rPr lang="en-AU" smtClean="0"/>
              <a:t>‹#›</a:t>
            </a:fld>
            <a:endParaRPr lang="en-AU"/>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B6858DB7-9CF2-46C9-86D1-FF3573C884BE}" type="datetimeFigureOut">
              <a:rPr lang="en-AU" smtClean="0"/>
              <a:t>17/08/2014</a:t>
            </a:fld>
            <a:endParaRPr lang="en-AU"/>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AU"/>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D15C5082-66F4-411B-A206-09B7BCC9E6FA}" type="slidenum">
              <a:rPr lang="en-AU" smtClean="0"/>
              <a:t>‹#›</a:t>
            </a:fld>
            <a:endParaRPr lang="en-AU"/>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sz="4400" dirty="0" smtClean="0"/>
              <a:t>Religion in Australia post 1945</a:t>
            </a:r>
            <a:endParaRPr lang="en-AU" sz="4400" dirty="0"/>
          </a:p>
        </p:txBody>
      </p:sp>
      <p:sp>
        <p:nvSpPr>
          <p:cNvPr id="3" name="Subtitle 2"/>
          <p:cNvSpPr>
            <a:spLocks noGrp="1"/>
          </p:cNvSpPr>
          <p:nvPr>
            <p:ph type="subTitle" idx="1"/>
          </p:nvPr>
        </p:nvSpPr>
        <p:spPr/>
        <p:txBody>
          <a:bodyPr/>
          <a:lstStyle/>
          <a:p>
            <a:endParaRPr lang="en-AU"/>
          </a:p>
        </p:txBody>
      </p:sp>
    </p:spTree>
    <p:extLst>
      <p:ext uri="{BB962C8B-B14F-4D97-AF65-F5344CB8AC3E}">
        <p14:creationId xmlns:p14="http://schemas.microsoft.com/office/powerpoint/2010/main" val="748428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Aboriginal spirituality 2</a:t>
            </a:r>
            <a:endParaRPr lang="en-AU" dirty="0"/>
          </a:p>
        </p:txBody>
      </p:sp>
      <p:sp>
        <p:nvSpPr>
          <p:cNvPr id="3" name="Content Placeholder 2"/>
          <p:cNvSpPr>
            <a:spLocks noGrp="1"/>
          </p:cNvSpPr>
          <p:nvPr>
            <p:ph idx="1"/>
          </p:nvPr>
        </p:nvSpPr>
        <p:spPr/>
        <p:txBody>
          <a:bodyPr/>
          <a:lstStyle/>
          <a:p>
            <a:r>
              <a:rPr lang="en-AU" dirty="0" smtClean="0"/>
              <a:t>CONSIDER:</a:t>
            </a:r>
          </a:p>
          <a:p>
            <a:pPr marL="342900" indent="-342900">
              <a:buFont typeface="Arial" pitchFamily="34" charset="0"/>
              <a:buChar char="•"/>
            </a:pPr>
            <a:r>
              <a:rPr lang="en-AU" dirty="0" smtClean="0"/>
              <a:t>Various government policies systemically contributed to the destruction of Aboriginal spirituality</a:t>
            </a:r>
          </a:p>
          <a:p>
            <a:pPr marL="800100" lvl="1" indent="-342900"/>
            <a:r>
              <a:rPr lang="en-AU" dirty="0" smtClean="0"/>
              <a:t>“Half-cast” children were taken from their families as part of the Stolen Generation. Missions were set up, run by government and church organisations. Children in these missions were not allowed to speak their language, and were assimilated into “White” culture</a:t>
            </a:r>
          </a:p>
          <a:p>
            <a:pPr marL="800100" lvl="1" indent="-342900"/>
            <a:r>
              <a:rPr lang="en-AU" dirty="0" smtClean="0"/>
              <a:t>Aboriginal people were only given citizenship and voting rights mid-20</a:t>
            </a:r>
            <a:r>
              <a:rPr lang="en-AU" baseline="30000" dirty="0" smtClean="0"/>
              <a:t>th</a:t>
            </a:r>
            <a:r>
              <a:rPr lang="en-AU" dirty="0" smtClean="0"/>
              <a:t> Century</a:t>
            </a:r>
          </a:p>
          <a:p>
            <a:pPr marL="800100" lvl="1" indent="-342900"/>
            <a:r>
              <a:rPr lang="en-AU" dirty="0" smtClean="0"/>
              <a:t>Many First Nations people today are still living with the direct effect of some of these policies</a:t>
            </a:r>
            <a:endParaRPr lang="en-AU" dirty="0"/>
          </a:p>
        </p:txBody>
      </p:sp>
    </p:spTree>
    <p:extLst>
      <p:ext uri="{BB962C8B-B14F-4D97-AF65-F5344CB8AC3E}">
        <p14:creationId xmlns:p14="http://schemas.microsoft.com/office/powerpoint/2010/main" val="2503271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571184" cy="1371600"/>
          </a:xfrm>
        </p:spPr>
        <p:txBody>
          <a:bodyPr/>
          <a:lstStyle/>
          <a:p>
            <a:r>
              <a:rPr lang="en-AU" dirty="0" smtClean="0"/>
              <a:t>Aboriginal spirituality 2</a:t>
            </a:r>
            <a:endParaRPr lang="en-AU" dirty="0"/>
          </a:p>
        </p:txBody>
      </p:sp>
      <p:sp>
        <p:nvSpPr>
          <p:cNvPr id="3" name="Content Placeholder 2"/>
          <p:cNvSpPr>
            <a:spLocks noGrp="1"/>
          </p:cNvSpPr>
          <p:nvPr>
            <p:ph idx="1"/>
          </p:nvPr>
        </p:nvSpPr>
        <p:spPr/>
        <p:txBody>
          <a:bodyPr/>
          <a:lstStyle/>
          <a:p>
            <a:r>
              <a:rPr lang="en-AU" dirty="0" smtClean="0"/>
              <a:t>CONSIDER:</a:t>
            </a:r>
          </a:p>
          <a:p>
            <a:pPr marL="342900" indent="-342900">
              <a:buFont typeface="Arial" pitchFamily="34" charset="0"/>
              <a:buChar char="•"/>
            </a:pPr>
            <a:r>
              <a:rPr lang="en-AU" dirty="0" smtClean="0"/>
              <a:t>With this much disruption and systemic oppression, Aboriginal spirituality (language, culture, knowledge) has been almost entirely wiped out</a:t>
            </a:r>
          </a:p>
          <a:p>
            <a:pPr marL="800100" lvl="1" indent="-342900"/>
            <a:r>
              <a:rPr lang="en-AU" dirty="0" smtClean="0"/>
              <a:t>With dispossession came the destruction of the kinship system, resulting in the loss of almost all information. Remember, theirs was predominantly an oral tradition</a:t>
            </a:r>
            <a:endParaRPr lang="en-AU" dirty="0"/>
          </a:p>
        </p:txBody>
      </p:sp>
    </p:spTree>
    <p:extLst>
      <p:ext uri="{BB962C8B-B14F-4D97-AF65-F5344CB8AC3E}">
        <p14:creationId xmlns:p14="http://schemas.microsoft.com/office/powerpoint/2010/main" val="3021123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Aboriginal spirituality 3</a:t>
            </a:r>
            <a:endParaRPr lang="en-AU" dirty="0"/>
          </a:p>
        </p:txBody>
      </p:sp>
      <p:sp>
        <p:nvSpPr>
          <p:cNvPr id="3" name="Content Placeholder 2"/>
          <p:cNvSpPr>
            <a:spLocks noGrp="1"/>
          </p:cNvSpPr>
          <p:nvPr>
            <p:ph idx="1"/>
          </p:nvPr>
        </p:nvSpPr>
        <p:spPr/>
        <p:txBody>
          <a:bodyPr/>
          <a:lstStyle/>
          <a:p>
            <a:pPr fontAlgn="base"/>
            <a:r>
              <a:rPr lang="en-AU" b="0" dirty="0"/>
              <a:t>Outline the importance of the following for the Land Rights movement:</a:t>
            </a:r>
          </a:p>
          <a:p>
            <a:pPr lvl="1" fontAlgn="base"/>
            <a:r>
              <a:rPr lang="en-AU" dirty="0"/>
              <a:t>Native Title</a:t>
            </a:r>
          </a:p>
          <a:p>
            <a:pPr lvl="1" fontAlgn="base"/>
            <a:r>
              <a:rPr lang="en-AU" dirty="0" err="1"/>
              <a:t>Mabo</a:t>
            </a:r>
            <a:endParaRPr lang="en-AU" dirty="0"/>
          </a:p>
          <a:p>
            <a:pPr lvl="1" fontAlgn="base"/>
            <a:r>
              <a:rPr lang="en-AU" dirty="0" err="1"/>
              <a:t>Wik</a:t>
            </a:r>
            <a:endParaRPr lang="en-AU" dirty="0"/>
          </a:p>
          <a:p>
            <a:endParaRPr lang="en-AU" dirty="0"/>
          </a:p>
        </p:txBody>
      </p:sp>
    </p:spTree>
    <p:extLst>
      <p:ext uri="{BB962C8B-B14F-4D97-AF65-F5344CB8AC3E}">
        <p14:creationId xmlns:p14="http://schemas.microsoft.com/office/powerpoint/2010/main" val="2503271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Aboriginal spirituality 3</a:t>
            </a:r>
            <a:endParaRPr lang="en-AU" dirty="0"/>
          </a:p>
        </p:txBody>
      </p:sp>
      <p:sp>
        <p:nvSpPr>
          <p:cNvPr id="3" name="Content Placeholder 2"/>
          <p:cNvSpPr>
            <a:spLocks noGrp="1"/>
          </p:cNvSpPr>
          <p:nvPr>
            <p:ph idx="1"/>
          </p:nvPr>
        </p:nvSpPr>
        <p:spPr>
          <a:xfrm>
            <a:off x="457200" y="1752600"/>
            <a:ext cx="7620000" cy="4772744"/>
          </a:xfrm>
        </p:spPr>
        <p:txBody>
          <a:bodyPr>
            <a:normAutofit fontScale="92500" lnSpcReduction="10000"/>
          </a:bodyPr>
          <a:lstStyle/>
          <a:p>
            <a:r>
              <a:rPr lang="en-AU" dirty="0" smtClean="0"/>
              <a:t>Land Rights Movement</a:t>
            </a:r>
          </a:p>
          <a:p>
            <a:pPr marL="342900" indent="-342900">
              <a:buFont typeface="Arial" pitchFamily="34" charset="0"/>
              <a:buChar char="•"/>
            </a:pPr>
            <a:r>
              <a:rPr lang="en-AU" dirty="0" smtClean="0"/>
              <a:t>The movement towards official recognition of ownership of land by our First Nations people</a:t>
            </a:r>
          </a:p>
          <a:p>
            <a:pPr marL="342900" indent="-342900">
              <a:buFont typeface="Arial" pitchFamily="34" charset="0"/>
              <a:buChar char="•"/>
            </a:pPr>
            <a:r>
              <a:rPr lang="en-AU" dirty="0" smtClean="0"/>
              <a:t>Dates back to mid 1900s</a:t>
            </a:r>
          </a:p>
          <a:p>
            <a:r>
              <a:rPr lang="en-AU" dirty="0" err="1" smtClean="0"/>
              <a:t>Mabo</a:t>
            </a:r>
            <a:r>
              <a:rPr lang="en-AU" dirty="0" smtClean="0"/>
              <a:t> (1992)</a:t>
            </a:r>
          </a:p>
          <a:p>
            <a:pPr marL="342900" indent="-342900">
              <a:buFont typeface="Arial" pitchFamily="34" charset="0"/>
              <a:buChar char="•"/>
            </a:pPr>
            <a:r>
              <a:rPr lang="en-AU" dirty="0" smtClean="0"/>
              <a:t>High Court decision which ruled:</a:t>
            </a:r>
          </a:p>
          <a:p>
            <a:pPr marL="800100" lvl="1" indent="-342900"/>
            <a:r>
              <a:rPr lang="en-AU" dirty="0" smtClean="0"/>
              <a:t>Terra Nullius was incorrect</a:t>
            </a:r>
          </a:p>
          <a:p>
            <a:pPr marL="800100" lvl="1" indent="-342900"/>
            <a:r>
              <a:rPr lang="en-AU" dirty="0" smtClean="0"/>
              <a:t>Aboriginal people can make claim to land in some cases</a:t>
            </a:r>
          </a:p>
          <a:p>
            <a:r>
              <a:rPr lang="en-AU" dirty="0" smtClean="0"/>
              <a:t>Native Title Act (1993)</a:t>
            </a:r>
          </a:p>
          <a:p>
            <a:pPr marL="342900" indent="-342900">
              <a:buFont typeface="Arial" charset="0"/>
              <a:buChar char="•"/>
            </a:pPr>
            <a:r>
              <a:rPr lang="en-AU" dirty="0" smtClean="0"/>
              <a:t>Already established types of land ownership included Freehold Title (privately owned) and Crown Land (government owned).</a:t>
            </a:r>
          </a:p>
          <a:p>
            <a:pPr marL="342900" indent="-342900">
              <a:buFont typeface="Arial" charset="0"/>
              <a:buChar char="•"/>
            </a:pPr>
            <a:r>
              <a:rPr lang="en-AU" dirty="0" smtClean="0"/>
              <a:t>New type of land ownership: Native Title</a:t>
            </a:r>
          </a:p>
          <a:p>
            <a:pPr marL="342900" indent="-342900">
              <a:buFont typeface="Arial" charset="0"/>
              <a:buChar char="•"/>
            </a:pPr>
            <a:endParaRPr lang="en-AU" dirty="0"/>
          </a:p>
        </p:txBody>
      </p:sp>
    </p:spTree>
    <p:extLst>
      <p:ext uri="{BB962C8B-B14F-4D97-AF65-F5344CB8AC3E}">
        <p14:creationId xmlns:p14="http://schemas.microsoft.com/office/powerpoint/2010/main" val="220044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Aboriginal spirituality 3</a:t>
            </a:r>
            <a:endParaRPr lang="en-AU" dirty="0"/>
          </a:p>
        </p:txBody>
      </p:sp>
      <p:sp>
        <p:nvSpPr>
          <p:cNvPr id="3" name="Content Placeholder 2"/>
          <p:cNvSpPr>
            <a:spLocks noGrp="1"/>
          </p:cNvSpPr>
          <p:nvPr>
            <p:ph idx="1"/>
          </p:nvPr>
        </p:nvSpPr>
        <p:spPr/>
        <p:txBody>
          <a:bodyPr/>
          <a:lstStyle/>
          <a:p>
            <a:r>
              <a:rPr lang="en-AU" dirty="0" err="1" smtClean="0"/>
              <a:t>Wik</a:t>
            </a:r>
            <a:r>
              <a:rPr lang="en-AU" dirty="0" smtClean="0"/>
              <a:t> (1996)</a:t>
            </a:r>
          </a:p>
          <a:p>
            <a:pPr marL="342900" indent="-342900">
              <a:buFont typeface="Arial" pitchFamily="34" charset="0"/>
              <a:buChar char="•"/>
            </a:pPr>
            <a:r>
              <a:rPr lang="en-AU" dirty="0" smtClean="0"/>
              <a:t>High Court decision which ruled:</a:t>
            </a:r>
          </a:p>
          <a:p>
            <a:pPr marL="800100" lvl="1" indent="-342900"/>
            <a:r>
              <a:rPr lang="en-AU" dirty="0" smtClean="0"/>
              <a:t>Native Title could be claimed on Crown land which was privately LEASED</a:t>
            </a:r>
          </a:p>
          <a:p>
            <a:pPr marL="800100" lvl="1" indent="-342900"/>
            <a:r>
              <a:rPr lang="en-AU" dirty="0" smtClean="0"/>
              <a:t>HOWEVER, should there be a conflict, and the tribunal unable to resolve it or reach a compromise, the lease holder’s rights outweighed the Native Title Claim</a:t>
            </a:r>
          </a:p>
          <a:p>
            <a:pPr marL="800100" lvl="1" indent="-342900"/>
            <a:r>
              <a:rPr lang="en-AU" dirty="0" smtClean="0"/>
              <a:t>Some other conditions</a:t>
            </a:r>
            <a:endParaRPr lang="en-AU" dirty="0"/>
          </a:p>
        </p:txBody>
      </p:sp>
    </p:spTree>
    <p:extLst>
      <p:ext uri="{BB962C8B-B14F-4D97-AF65-F5344CB8AC3E}">
        <p14:creationId xmlns:p14="http://schemas.microsoft.com/office/powerpoint/2010/main" val="3496474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571184" cy="1371600"/>
          </a:xfrm>
        </p:spPr>
        <p:txBody>
          <a:bodyPr/>
          <a:lstStyle/>
          <a:p>
            <a:r>
              <a:rPr lang="en-AU" dirty="0" smtClean="0"/>
              <a:t>Aboriginal spirituality 4</a:t>
            </a:r>
            <a:endParaRPr lang="en-AU" dirty="0"/>
          </a:p>
        </p:txBody>
      </p:sp>
      <p:sp>
        <p:nvSpPr>
          <p:cNvPr id="3" name="Content Placeholder 2"/>
          <p:cNvSpPr>
            <a:spLocks noGrp="1"/>
          </p:cNvSpPr>
          <p:nvPr>
            <p:ph idx="1"/>
          </p:nvPr>
        </p:nvSpPr>
        <p:spPr/>
        <p:txBody>
          <a:bodyPr/>
          <a:lstStyle/>
          <a:p>
            <a:r>
              <a:rPr lang="en-AU" b="0" dirty="0"/>
              <a:t>Analyse the importance of the Dreaming for the Land Rights </a:t>
            </a:r>
            <a:r>
              <a:rPr lang="en-AU" b="0" dirty="0" smtClean="0"/>
              <a:t>movement</a:t>
            </a:r>
            <a:endParaRPr lang="en-AU" b="0" dirty="0"/>
          </a:p>
          <a:p>
            <a:endParaRPr lang="en-AU" dirty="0" smtClean="0"/>
          </a:p>
          <a:p>
            <a:r>
              <a:rPr lang="en-AU" dirty="0" smtClean="0"/>
              <a:t>REMEMBER</a:t>
            </a:r>
          </a:p>
          <a:p>
            <a:pPr marL="342900" indent="-342900">
              <a:buFont typeface="Arial" pitchFamily="34" charset="0"/>
              <a:buChar char="•"/>
            </a:pPr>
            <a:r>
              <a:rPr lang="en-AU" dirty="0" smtClean="0"/>
              <a:t>The Dreaming is inextricably connected to the land</a:t>
            </a:r>
          </a:p>
          <a:p>
            <a:pPr marL="342900" indent="-342900">
              <a:buFont typeface="Arial" pitchFamily="34" charset="0"/>
              <a:buChar char="•"/>
            </a:pPr>
            <a:r>
              <a:rPr lang="en-AU" dirty="0" smtClean="0"/>
              <a:t>The stories, artworks and history refer to specific parts of the land and its features</a:t>
            </a:r>
          </a:p>
          <a:p>
            <a:pPr marL="342900" indent="-342900">
              <a:buFont typeface="Arial" pitchFamily="34" charset="0"/>
              <a:buChar char="•"/>
            </a:pPr>
            <a:r>
              <a:rPr lang="en-AU" dirty="0" smtClean="0"/>
              <a:t>Without this land, the connection with the Dreaming is severed</a:t>
            </a:r>
            <a:endParaRPr lang="en-AU" dirty="0"/>
          </a:p>
        </p:txBody>
      </p:sp>
    </p:spTree>
    <p:extLst>
      <p:ext uri="{BB962C8B-B14F-4D97-AF65-F5344CB8AC3E}">
        <p14:creationId xmlns:p14="http://schemas.microsoft.com/office/powerpoint/2010/main" val="1937518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Religious landscape 1</a:t>
            </a:r>
            <a:endParaRPr lang="en-AU" dirty="0"/>
          </a:p>
        </p:txBody>
      </p:sp>
      <p:sp>
        <p:nvSpPr>
          <p:cNvPr id="3" name="Content Placeholder 2"/>
          <p:cNvSpPr>
            <a:spLocks noGrp="1"/>
          </p:cNvSpPr>
          <p:nvPr>
            <p:ph idx="1"/>
          </p:nvPr>
        </p:nvSpPr>
        <p:spPr/>
        <p:txBody>
          <a:bodyPr/>
          <a:lstStyle/>
          <a:p>
            <a:r>
              <a:rPr lang="en-AU" b="0" dirty="0"/>
              <a:t>Outline the changing patterns of adherence from 1945 to present using census data</a:t>
            </a:r>
          </a:p>
          <a:p>
            <a:endParaRPr lang="en-AU" dirty="0"/>
          </a:p>
        </p:txBody>
      </p:sp>
    </p:spTree>
    <p:extLst>
      <p:ext uri="{BB962C8B-B14F-4D97-AF65-F5344CB8AC3E}">
        <p14:creationId xmlns:p14="http://schemas.microsoft.com/office/powerpoint/2010/main" val="42608387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52541668"/>
              </p:ext>
            </p:extLst>
          </p:nvPr>
        </p:nvGraphicFramePr>
        <p:xfrm>
          <a:off x="0" y="260648"/>
          <a:ext cx="8954023" cy="6237314"/>
        </p:xfrm>
        <a:graphic>
          <a:graphicData uri="http://schemas.openxmlformats.org/drawingml/2006/table">
            <a:tbl>
              <a:tblPr firstRow="1" firstCol="1" bandRow="1">
                <a:tableStyleId>{5C22544A-7EE6-4342-B048-85BDC9FD1C3A}</a:tableStyleId>
              </a:tblPr>
              <a:tblGrid>
                <a:gridCol w="1755841"/>
                <a:gridCol w="559444"/>
                <a:gridCol w="559444"/>
                <a:gridCol w="559444"/>
                <a:gridCol w="559444"/>
                <a:gridCol w="559444"/>
                <a:gridCol w="559444"/>
                <a:gridCol w="559444"/>
                <a:gridCol w="559444"/>
                <a:gridCol w="559444"/>
                <a:gridCol w="559444"/>
                <a:gridCol w="559444"/>
                <a:gridCol w="522149"/>
                <a:gridCol w="522149"/>
              </a:tblGrid>
              <a:tr h="218422">
                <a:tc>
                  <a:txBody>
                    <a:bodyPr/>
                    <a:lstStyle/>
                    <a:p>
                      <a:pPr>
                        <a:lnSpc>
                          <a:spcPct val="115000"/>
                        </a:lnSpc>
                        <a:spcAft>
                          <a:spcPts val="0"/>
                        </a:spcAft>
                      </a:pPr>
                      <a:r>
                        <a:rPr lang="en-AU" sz="900">
                          <a:effectLst/>
                        </a:rPr>
                        <a:t>Religious Affiliation</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1851</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1901</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1933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1947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1966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1976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1981</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1986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1991</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1996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2001</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2006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2011</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Anglican</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52.6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39.7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38.7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39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33.5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27.7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26.1</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23.9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23.9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22.0</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20.7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18.7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17.1</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Baptist</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2.0</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1.3</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1.3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1.6</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Catholic</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26.2</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22.7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19.6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20.9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26.3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25.7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26.0</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26.1</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27.3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27.0</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26.6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25.8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25.3</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Churches of Christ</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0.6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Jehovah's Witness</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0.3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Lutheran</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2.0</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1.2</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Methodist</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5.6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13.4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10.3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11.5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9.7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7.3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3.4</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nSpc>
                          <a:spcPct val="115000"/>
                        </a:lnSpc>
                        <a:spcAft>
                          <a:spcPts val="0"/>
                        </a:spcAft>
                      </a:pPr>
                      <a:r>
                        <a:rPr lang="en-AU" sz="900">
                          <a:effectLst/>
                        </a:rPr>
                        <a:t> </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Orthodox</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0.2</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0.2</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2.2</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3.0</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2.6</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Pentecostal</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0.3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1.0</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1.11</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1.1</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Presbyterian</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10.3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11.3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10.8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9.8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9.0</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6.6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4.4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3.6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4.3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3.8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3.4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3.0</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2.8</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Salvation Army</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0.8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Uniting Church</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4.9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7.6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8.2</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7.5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6.7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5.7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5.0</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Other Christian</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3.9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2.0</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4.0</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3.2</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4.6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2.0</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 TOTAL CHRISTIAN</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98.6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94.2</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85.4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87.3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87.5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78.4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75.9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73.3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73.9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69.5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69.8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63.9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61.1</a:t>
                      </a:r>
                      <a:endParaRPr lang="en-AU" sz="900">
                        <a:effectLst/>
                        <a:latin typeface="Calibri"/>
                        <a:ea typeface="Times New Roman"/>
                        <a:cs typeface="Times New Roman"/>
                      </a:endParaRPr>
                    </a:p>
                  </a:txBody>
                  <a:tcPr marL="53481" marR="53481" marT="0" marB="0"/>
                </a:tc>
              </a:tr>
              <a:tr h="200219">
                <a:tc gridSpan="13">
                  <a:txBody>
                    <a:bodyPr/>
                    <a:lstStyle/>
                    <a:p>
                      <a:endParaRPr lang="en-AU" sz="900">
                        <a:effectLst/>
                        <a:latin typeface="Calibri"/>
                        <a:cs typeface="Times New Roman"/>
                      </a:endParaRPr>
                    </a:p>
                  </a:txBody>
                  <a:tcPr marL="53481" marR="53481" marT="0" marB="0"/>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algn="r">
                        <a:lnSpc>
                          <a:spcPct val="115000"/>
                        </a:lnSpc>
                        <a:spcAft>
                          <a:spcPts val="0"/>
                        </a:spcAft>
                      </a:pPr>
                      <a:r>
                        <a:rPr lang="en-AU" sz="900">
                          <a:effectLst/>
                        </a:rPr>
                        <a:t> </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Buddhist</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0.2</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1.1</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2.11</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2.5</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Hindu</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0.1</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1.3</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Muslim</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0.3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1.1</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2.2</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Jewish</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Other Non-Christian</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0.8</a:t>
                      </a:r>
                      <a:endParaRPr lang="en-AU" sz="900">
                        <a:effectLst/>
                        <a:latin typeface="Calibri"/>
                        <a:ea typeface="Times New Roman"/>
                        <a:cs typeface="Times New Roman"/>
                      </a:endParaRPr>
                    </a:p>
                  </a:txBody>
                  <a:tcPr marL="53481" marR="53481" marT="0" marB="0"/>
                </a:tc>
              </a:tr>
              <a:tr h="406599">
                <a:tc>
                  <a:txBody>
                    <a:bodyPr/>
                    <a:lstStyle/>
                    <a:p>
                      <a:pPr>
                        <a:lnSpc>
                          <a:spcPct val="115000"/>
                        </a:lnSpc>
                        <a:spcAft>
                          <a:spcPts val="0"/>
                        </a:spcAft>
                      </a:pPr>
                      <a:r>
                        <a:rPr lang="en-AU" sz="900">
                          <a:effectLst/>
                        </a:rPr>
                        <a:t>% TOTAL NON-CHRISTIAN</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2.1</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3.8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4.8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5.6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7.2</a:t>
                      </a:r>
                      <a:endParaRPr lang="en-AU" sz="900">
                        <a:effectLst/>
                        <a:latin typeface="Calibri"/>
                        <a:ea typeface="Times New Roman"/>
                        <a:cs typeface="Times New Roman"/>
                      </a:endParaRPr>
                    </a:p>
                  </a:txBody>
                  <a:tcPr marL="53481" marR="53481" marT="0" marB="0"/>
                </a:tc>
              </a:tr>
              <a:tr h="200219">
                <a:tc gridSpan="13">
                  <a:txBody>
                    <a:bodyPr/>
                    <a:lstStyle/>
                    <a:p>
                      <a:endParaRPr lang="en-AU" sz="900">
                        <a:effectLst/>
                        <a:latin typeface="Calibri"/>
                        <a:cs typeface="Times New Roman"/>
                      </a:endParaRPr>
                    </a:p>
                  </a:txBody>
                  <a:tcPr marL="53481" marR="53481" marT="0" marB="0"/>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algn="r">
                        <a:lnSpc>
                          <a:spcPct val="115000"/>
                        </a:lnSpc>
                        <a:spcAft>
                          <a:spcPts val="0"/>
                        </a:spcAft>
                      </a:pPr>
                      <a:r>
                        <a:rPr lang="en-AU" sz="900">
                          <a:effectLst/>
                        </a:rPr>
                        <a:t> </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Inadequately described</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0.2</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0.3</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nSpc>
                          <a:spcPct val="115000"/>
                        </a:lnSpc>
                        <a:spcAft>
                          <a:spcPts val="0"/>
                        </a:spcAft>
                      </a:pPr>
                      <a:r>
                        <a:rPr lang="en-AU" sz="900">
                          <a:effectLst/>
                        </a:rPr>
                        <a:t> </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No Religion</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0.2</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0.8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8.3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10.8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12.7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12.9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16.5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15.5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18.7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22.3</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Not Stated</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1.5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12.8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10.8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10</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11.8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10.9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11.9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10.2</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8.7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11.7</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11.2</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9.4</a:t>
                      </a:r>
                      <a:endParaRPr lang="en-AU" sz="900">
                        <a:effectLst/>
                        <a:latin typeface="Calibri"/>
                        <a:ea typeface="Times New Roman"/>
                        <a:cs typeface="Times New Roman"/>
                      </a:endParaRPr>
                    </a:p>
                  </a:txBody>
                  <a:tcPr marL="53481" marR="53481" marT="0" marB="0"/>
                </a:tc>
              </a:tr>
              <a:tr h="406599">
                <a:tc>
                  <a:txBody>
                    <a:bodyPr/>
                    <a:lstStyle/>
                    <a:p>
                      <a:pPr>
                        <a:lnSpc>
                          <a:spcPct val="115000"/>
                        </a:lnSpc>
                        <a:spcAft>
                          <a:spcPts val="0"/>
                        </a:spcAft>
                      </a:pPr>
                      <a:r>
                        <a:rPr lang="en-AU" sz="900">
                          <a:effectLst/>
                        </a:rPr>
                        <a:t>% NO REL. /NOT STATED</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2.5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13.8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11.3</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11.1</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20.5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22.2</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25.0</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23.4</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25.5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27.2</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29.9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31.7</a:t>
                      </a:r>
                      <a:endParaRPr lang="en-AU" sz="900">
                        <a:effectLst/>
                        <a:latin typeface="Calibri"/>
                        <a:ea typeface="Times New Roman"/>
                        <a:cs typeface="Times New Roman"/>
                      </a:endParaRPr>
                    </a:p>
                  </a:txBody>
                  <a:tcPr marL="53481" marR="53481" marT="0" marB="0"/>
                </a:tc>
              </a:tr>
              <a:tr h="200219">
                <a:tc gridSpan="13">
                  <a:txBody>
                    <a:bodyPr/>
                    <a:lstStyle/>
                    <a:p>
                      <a:endParaRPr lang="en-AU" sz="900">
                        <a:effectLst/>
                        <a:latin typeface="Calibri"/>
                        <a:cs typeface="Times New Roman"/>
                      </a:endParaRPr>
                    </a:p>
                  </a:txBody>
                  <a:tcPr marL="53481" marR="53481" marT="0" marB="0"/>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algn="r">
                        <a:lnSpc>
                          <a:spcPct val="115000"/>
                        </a:lnSpc>
                        <a:spcAft>
                          <a:spcPts val="0"/>
                        </a:spcAft>
                      </a:pPr>
                      <a:r>
                        <a:rPr lang="en-AU" sz="900">
                          <a:effectLst/>
                        </a:rPr>
                        <a:t> </a:t>
                      </a:r>
                      <a:endParaRPr lang="en-AU" sz="900">
                        <a:effectLst/>
                        <a:latin typeface="Calibri"/>
                        <a:ea typeface="Times New Roman"/>
                        <a:cs typeface="Times New Roman"/>
                      </a:endParaRPr>
                    </a:p>
                  </a:txBody>
                  <a:tcPr marL="53481" marR="53481" marT="0" marB="0"/>
                </a:tc>
              </a:tr>
              <a:tr h="200219">
                <a:tc>
                  <a:txBody>
                    <a:bodyPr/>
                    <a:lstStyle/>
                    <a:p>
                      <a:pPr>
                        <a:lnSpc>
                          <a:spcPct val="115000"/>
                        </a:lnSpc>
                        <a:spcAft>
                          <a:spcPts val="0"/>
                        </a:spcAft>
                      </a:pPr>
                      <a:r>
                        <a:rPr lang="en-AU" sz="900">
                          <a:effectLst/>
                        </a:rPr>
                        <a:t>TOTAL  (Millions)</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3.8</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7.6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11.6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13.5</a:t>
                      </a:r>
                      <a:endParaRPr lang="en-AU" sz="900">
                        <a:effectLst/>
                        <a:latin typeface="Calibri"/>
                        <a:ea typeface="Times New Roman"/>
                        <a:cs typeface="Times New Roman"/>
                      </a:endParaRPr>
                    </a:p>
                  </a:txBody>
                  <a:tcPr marL="53481" marR="53481" marT="0" marB="0"/>
                </a:tc>
                <a:tc>
                  <a:txBody>
                    <a:bodyPr/>
                    <a:lstStyle/>
                    <a:p>
                      <a:endParaRPr lang="en-AU" sz="900">
                        <a:effectLst/>
                        <a:latin typeface="Calibri"/>
                        <a:cs typeface="Times New Roman"/>
                      </a:endParaRPr>
                    </a:p>
                  </a:txBody>
                  <a:tcPr marL="53481" marR="53481" marT="0" marB="0"/>
                </a:tc>
                <a:tc>
                  <a:txBody>
                    <a:bodyPr/>
                    <a:lstStyle/>
                    <a:p>
                      <a:pPr algn="r">
                        <a:lnSpc>
                          <a:spcPct val="115000"/>
                        </a:lnSpc>
                        <a:spcAft>
                          <a:spcPts val="0"/>
                        </a:spcAft>
                      </a:pPr>
                      <a:r>
                        <a:rPr lang="en-AU" sz="900">
                          <a:effectLst/>
                        </a:rPr>
                        <a:t>15.6</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16.9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17.75</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18.8</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a:effectLst/>
                        </a:rPr>
                        <a:t>19.9</a:t>
                      </a:r>
                      <a:endParaRPr lang="en-AU" sz="900">
                        <a:effectLst/>
                        <a:latin typeface="Calibri"/>
                        <a:ea typeface="Times New Roman"/>
                        <a:cs typeface="Times New Roman"/>
                      </a:endParaRPr>
                    </a:p>
                  </a:txBody>
                  <a:tcPr marL="53481" marR="53481" marT="0" marB="0"/>
                </a:tc>
                <a:tc>
                  <a:txBody>
                    <a:bodyPr/>
                    <a:lstStyle/>
                    <a:p>
                      <a:pPr algn="r">
                        <a:lnSpc>
                          <a:spcPct val="115000"/>
                        </a:lnSpc>
                        <a:spcAft>
                          <a:spcPts val="0"/>
                        </a:spcAft>
                      </a:pPr>
                      <a:r>
                        <a:rPr lang="en-AU" sz="900" dirty="0">
                          <a:effectLst/>
                        </a:rPr>
                        <a:t>21.5</a:t>
                      </a:r>
                      <a:endParaRPr lang="en-AU" sz="900" dirty="0">
                        <a:effectLst/>
                        <a:latin typeface="Calibri"/>
                        <a:ea typeface="Times New Roman"/>
                        <a:cs typeface="Times New Roman"/>
                      </a:endParaRPr>
                    </a:p>
                  </a:txBody>
                  <a:tcPr marL="53481" marR="53481" marT="0" marB="0"/>
                </a:tc>
              </a:tr>
            </a:tbl>
          </a:graphicData>
        </a:graphic>
      </p:graphicFrame>
    </p:spTree>
    <p:extLst>
      <p:ext uri="{BB962C8B-B14F-4D97-AF65-F5344CB8AC3E}">
        <p14:creationId xmlns:p14="http://schemas.microsoft.com/office/powerpoint/2010/main" val="10276454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Religious landscape 1</a:t>
            </a:r>
            <a:endParaRPr lang="en-AU" dirty="0"/>
          </a:p>
        </p:txBody>
      </p:sp>
      <p:sp>
        <p:nvSpPr>
          <p:cNvPr id="3" name="Content Placeholder 2"/>
          <p:cNvSpPr>
            <a:spLocks noGrp="1"/>
          </p:cNvSpPr>
          <p:nvPr>
            <p:ph idx="1"/>
          </p:nvPr>
        </p:nvSpPr>
        <p:spPr/>
        <p:txBody>
          <a:bodyPr/>
          <a:lstStyle/>
          <a:p>
            <a:r>
              <a:rPr lang="en-AU" dirty="0"/>
              <a:t>Things to consider:</a:t>
            </a:r>
          </a:p>
          <a:p>
            <a:pPr lvl="1"/>
            <a:r>
              <a:rPr lang="en-AU" dirty="0"/>
              <a:t>Overall drop in percentage of Christians</a:t>
            </a:r>
          </a:p>
          <a:p>
            <a:pPr lvl="1"/>
            <a:r>
              <a:rPr lang="en-AU" dirty="0"/>
              <a:t>Rise of secularism (“No Religion” and “Not Stated” increase) and 1971 change on census</a:t>
            </a:r>
          </a:p>
          <a:p>
            <a:pPr lvl="1"/>
            <a:r>
              <a:rPr lang="en-AU" dirty="0" smtClean="0"/>
              <a:t>Size of the other religion traditions (what is the 2</a:t>
            </a:r>
            <a:r>
              <a:rPr lang="en-AU" baseline="30000" dirty="0" smtClean="0"/>
              <a:t>nd</a:t>
            </a:r>
            <a:r>
              <a:rPr lang="en-AU" dirty="0" smtClean="0"/>
              <a:t> largest?)</a:t>
            </a:r>
          </a:p>
          <a:p>
            <a:pPr lvl="1"/>
            <a:r>
              <a:rPr lang="en-AU" dirty="0" smtClean="0"/>
              <a:t>Shifts in the numbers of particular Christian groups</a:t>
            </a:r>
          </a:p>
          <a:p>
            <a:pPr lvl="1"/>
            <a:endParaRPr lang="en-AU" dirty="0"/>
          </a:p>
          <a:p>
            <a:endParaRPr lang="en-AU" dirty="0"/>
          </a:p>
        </p:txBody>
      </p:sp>
    </p:spTree>
    <p:extLst>
      <p:ext uri="{BB962C8B-B14F-4D97-AF65-F5344CB8AC3E}">
        <p14:creationId xmlns:p14="http://schemas.microsoft.com/office/powerpoint/2010/main" val="23612329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571184" cy="1371600"/>
          </a:xfrm>
        </p:spPr>
        <p:txBody>
          <a:bodyPr/>
          <a:lstStyle/>
          <a:p>
            <a:r>
              <a:rPr lang="en-AU" dirty="0" smtClean="0"/>
              <a:t>Religious landscape 2</a:t>
            </a:r>
            <a:endParaRPr lang="en-AU" dirty="0"/>
          </a:p>
        </p:txBody>
      </p:sp>
      <p:sp>
        <p:nvSpPr>
          <p:cNvPr id="3" name="Content Placeholder 2"/>
          <p:cNvSpPr>
            <a:spLocks noGrp="1"/>
          </p:cNvSpPr>
          <p:nvPr>
            <p:ph idx="1"/>
          </p:nvPr>
        </p:nvSpPr>
        <p:spPr/>
        <p:txBody>
          <a:bodyPr/>
          <a:lstStyle/>
          <a:p>
            <a:pPr fontAlgn="base"/>
            <a:r>
              <a:rPr lang="en-AU" b="0" dirty="0"/>
              <a:t>Account for the present religious landscape in Australia in relation to:</a:t>
            </a:r>
          </a:p>
          <a:p>
            <a:pPr lvl="1" fontAlgn="base"/>
            <a:r>
              <a:rPr lang="en-AU" dirty="0"/>
              <a:t>Christianity as the major religious tradition</a:t>
            </a:r>
          </a:p>
          <a:p>
            <a:pPr lvl="1" fontAlgn="base"/>
            <a:r>
              <a:rPr lang="en-AU" dirty="0"/>
              <a:t>immigration</a:t>
            </a:r>
          </a:p>
          <a:p>
            <a:pPr lvl="1" fontAlgn="base"/>
            <a:r>
              <a:rPr lang="en-AU" dirty="0"/>
              <a:t>denominational switching</a:t>
            </a:r>
          </a:p>
          <a:p>
            <a:pPr lvl="1" fontAlgn="base"/>
            <a:r>
              <a:rPr lang="en-AU" dirty="0"/>
              <a:t>rise of New Age religions</a:t>
            </a:r>
          </a:p>
          <a:p>
            <a:pPr lvl="1" fontAlgn="base"/>
            <a:r>
              <a:rPr lang="en-AU" dirty="0"/>
              <a:t>secularism</a:t>
            </a:r>
          </a:p>
          <a:p>
            <a:endParaRPr lang="en-AU" dirty="0"/>
          </a:p>
        </p:txBody>
      </p:sp>
    </p:spTree>
    <p:extLst>
      <p:ext uri="{BB962C8B-B14F-4D97-AF65-F5344CB8AC3E}">
        <p14:creationId xmlns:p14="http://schemas.microsoft.com/office/powerpoint/2010/main" val="25388181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How is it assessed?</a:t>
            </a:r>
            <a:endParaRPr lang="en-AU" dirty="0"/>
          </a:p>
        </p:txBody>
      </p:sp>
      <p:sp>
        <p:nvSpPr>
          <p:cNvPr id="3" name="Content Placeholder 2"/>
          <p:cNvSpPr>
            <a:spLocks noGrp="1"/>
          </p:cNvSpPr>
          <p:nvPr>
            <p:ph idx="1"/>
          </p:nvPr>
        </p:nvSpPr>
        <p:spPr/>
        <p:txBody>
          <a:bodyPr/>
          <a:lstStyle/>
          <a:p>
            <a:r>
              <a:rPr lang="en-AU" dirty="0" smtClean="0"/>
              <a:t>10 Multiple Choice questions (10 marks)</a:t>
            </a:r>
          </a:p>
          <a:p>
            <a:r>
              <a:rPr lang="en-AU" dirty="0" smtClean="0"/>
              <a:t>1 x Short Answer Question (5 marks)</a:t>
            </a:r>
          </a:p>
          <a:p>
            <a:endParaRPr lang="en-AU" dirty="0"/>
          </a:p>
          <a:p>
            <a:r>
              <a:rPr lang="en-AU" dirty="0" smtClean="0"/>
              <a:t>TOTAL = 15 MARKS</a:t>
            </a:r>
            <a:endParaRPr lang="en-AU" dirty="0"/>
          </a:p>
        </p:txBody>
      </p:sp>
    </p:spTree>
    <p:extLst>
      <p:ext uri="{BB962C8B-B14F-4D97-AF65-F5344CB8AC3E}">
        <p14:creationId xmlns:p14="http://schemas.microsoft.com/office/powerpoint/2010/main" val="19500137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571184" cy="1371600"/>
          </a:xfrm>
        </p:spPr>
        <p:txBody>
          <a:bodyPr/>
          <a:lstStyle/>
          <a:p>
            <a:r>
              <a:rPr lang="en-AU" dirty="0" smtClean="0"/>
              <a:t>Religious landscape 2</a:t>
            </a:r>
            <a:endParaRPr lang="en-AU" dirty="0"/>
          </a:p>
        </p:txBody>
      </p:sp>
      <p:sp>
        <p:nvSpPr>
          <p:cNvPr id="3" name="Content Placeholder 2"/>
          <p:cNvSpPr>
            <a:spLocks noGrp="1"/>
          </p:cNvSpPr>
          <p:nvPr>
            <p:ph idx="1"/>
          </p:nvPr>
        </p:nvSpPr>
        <p:spPr/>
        <p:txBody>
          <a:bodyPr/>
          <a:lstStyle/>
          <a:p>
            <a:r>
              <a:rPr lang="en-AU" dirty="0" smtClean="0"/>
              <a:t>CHRISTIANITY AS THE MAJOR RELIGIOUS TRADITION</a:t>
            </a:r>
          </a:p>
          <a:p>
            <a:r>
              <a:rPr lang="en-AU" dirty="0"/>
              <a:t>Things to consider:</a:t>
            </a:r>
          </a:p>
          <a:p>
            <a:pPr lvl="1"/>
            <a:r>
              <a:rPr lang="en-AU" dirty="0"/>
              <a:t>History of colonisation of Australia – British and Irish Christians</a:t>
            </a:r>
          </a:p>
          <a:p>
            <a:pPr lvl="1"/>
            <a:r>
              <a:rPr lang="en-AU" dirty="0"/>
              <a:t>Lack of recording of Indigenous beliefs as a legitimate religious tradition</a:t>
            </a:r>
          </a:p>
          <a:p>
            <a:pPr lvl="1"/>
            <a:r>
              <a:rPr lang="en-AU" dirty="0"/>
              <a:t>European settlement and immigration</a:t>
            </a:r>
          </a:p>
          <a:p>
            <a:pPr lvl="1"/>
            <a:r>
              <a:rPr lang="en-AU" dirty="0"/>
              <a:t>Catholic numbers rise – why?</a:t>
            </a:r>
          </a:p>
          <a:p>
            <a:endParaRPr lang="en-AU" dirty="0"/>
          </a:p>
        </p:txBody>
      </p:sp>
    </p:spTree>
    <p:extLst>
      <p:ext uri="{BB962C8B-B14F-4D97-AF65-F5344CB8AC3E}">
        <p14:creationId xmlns:p14="http://schemas.microsoft.com/office/powerpoint/2010/main" val="22551450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571184" cy="1371600"/>
          </a:xfrm>
        </p:spPr>
        <p:txBody>
          <a:bodyPr/>
          <a:lstStyle/>
          <a:p>
            <a:r>
              <a:rPr lang="en-AU" dirty="0" smtClean="0"/>
              <a:t>Religious landscape 2</a:t>
            </a:r>
            <a:endParaRPr lang="en-AU" dirty="0"/>
          </a:p>
        </p:txBody>
      </p:sp>
      <p:sp>
        <p:nvSpPr>
          <p:cNvPr id="3" name="Content Placeholder 2"/>
          <p:cNvSpPr>
            <a:spLocks noGrp="1"/>
          </p:cNvSpPr>
          <p:nvPr>
            <p:ph idx="1"/>
          </p:nvPr>
        </p:nvSpPr>
        <p:spPr/>
        <p:txBody>
          <a:bodyPr/>
          <a:lstStyle/>
          <a:p>
            <a:r>
              <a:rPr lang="en-AU" dirty="0" smtClean="0"/>
              <a:t>IMMIGRATION</a:t>
            </a:r>
          </a:p>
          <a:p>
            <a:r>
              <a:rPr lang="en-AU" dirty="0"/>
              <a:t>Things to consider:</a:t>
            </a:r>
          </a:p>
          <a:p>
            <a:pPr lvl="1"/>
            <a:r>
              <a:rPr lang="en-AU" dirty="0"/>
              <a:t>Post WWII – 1945 onwards – European immigrants</a:t>
            </a:r>
          </a:p>
          <a:p>
            <a:pPr lvl="1"/>
            <a:r>
              <a:rPr lang="en-AU" dirty="0"/>
              <a:t>Conflicts in 20</a:t>
            </a:r>
            <a:r>
              <a:rPr lang="en-AU" baseline="30000" dirty="0"/>
              <a:t>th</a:t>
            </a:r>
            <a:r>
              <a:rPr lang="en-AU" dirty="0"/>
              <a:t> century include:</a:t>
            </a:r>
          </a:p>
          <a:p>
            <a:pPr lvl="2"/>
            <a:r>
              <a:rPr lang="en-AU" dirty="0"/>
              <a:t>Vietnam War – (Catholic, Buddhist) 1960s</a:t>
            </a:r>
          </a:p>
          <a:p>
            <a:pPr lvl="2"/>
            <a:r>
              <a:rPr lang="en-AU" dirty="0"/>
              <a:t>Mid-East conflicts; Iraq (Muslim), Lebanon (Muslim, Orthodox &amp; Catholic) – 1970s-1990s</a:t>
            </a:r>
          </a:p>
          <a:p>
            <a:pPr lvl="2"/>
            <a:r>
              <a:rPr lang="en-AU" dirty="0"/>
              <a:t>Sudan – 1990s-2000s</a:t>
            </a:r>
          </a:p>
          <a:p>
            <a:pPr lvl="2"/>
            <a:r>
              <a:rPr lang="en-AU" dirty="0"/>
              <a:t>And many others</a:t>
            </a:r>
          </a:p>
          <a:p>
            <a:endParaRPr lang="en-AU" dirty="0"/>
          </a:p>
        </p:txBody>
      </p:sp>
    </p:spTree>
    <p:extLst>
      <p:ext uri="{BB962C8B-B14F-4D97-AF65-F5344CB8AC3E}">
        <p14:creationId xmlns:p14="http://schemas.microsoft.com/office/powerpoint/2010/main" val="17344843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571184" cy="1371600"/>
          </a:xfrm>
        </p:spPr>
        <p:txBody>
          <a:bodyPr/>
          <a:lstStyle/>
          <a:p>
            <a:r>
              <a:rPr lang="en-AU" dirty="0" smtClean="0"/>
              <a:t>Religious landscape 2</a:t>
            </a:r>
            <a:endParaRPr lang="en-AU" dirty="0"/>
          </a:p>
        </p:txBody>
      </p:sp>
      <p:sp>
        <p:nvSpPr>
          <p:cNvPr id="3" name="Content Placeholder 2"/>
          <p:cNvSpPr>
            <a:spLocks noGrp="1"/>
          </p:cNvSpPr>
          <p:nvPr>
            <p:ph idx="1"/>
          </p:nvPr>
        </p:nvSpPr>
        <p:spPr/>
        <p:txBody>
          <a:bodyPr>
            <a:normAutofit/>
          </a:bodyPr>
          <a:lstStyle/>
          <a:p>
            <a:r>
              <a:rPr lang="en-AU" dirty="0" smtClean="0"/>
              <a:t>DENOMINATIONAL SWITCHING</a:t>
            </a:r>
          </a:p>
          <a:p>
            <a:r>
              <a:rPr lang="en-AU" dirty="0"/>
              <a:t>Things to consider</a:t>
            </a:r>
          </a:p>
          <a:p>
            <a:pPr lvl="1"/>
            <a:r>
              <a:rPr lang="en-AU" dirty="0"/>
              <a:t>Denomination Switching – between Christian churches only</a:t>
            </a:r>
          </a:p>
          <a:p>
            <a:pPr lvl="1"/>
            <a:r>
              <a:rPr lang="en-AU" dirty="0"/>
              <a:t>Increase in Catholic numbers – denominational ‘loyalty’</a:t>
            </a:r>
          </a:p>
          <a:p>
            <a:pPr lvl="1"/>
            <a:r>
              <a:rPr lang="en-AU" dirty="0"/>
              <a:t>Increase in Pentecostal – charismatic movement, popular among younger Christians; “revolving door”</a:t>
            </a:r>
          </a:p>
          <a:p>
            <a:pPr lvl="1"/>
            <a:r>
              <a:rPr lang="en-AU" dirty="0"/>
              <a:t>Decrease in Anglican – less British immigrants</a:t>
            </a:r>
          </a:p>
          <a:p>
            <a:pPr lvl="1"/>
            <a:r>
              <a:rPr lang="en-AU" dirty="0"/>
              <a:t>Protestantism – Shifts between the various Protestant denominations</a:t>
            </a:r>
          </a:p>
          <a:p>
            <a:endParaRPr lang="en-AU" dirty="0"/>
          </a:p>
        </p:txBody>
      </p:sp>
    </p:spTree>
    <p:extLst>
      <p:ext uri="{BB962C8B-B14F-4D97-AF65-F5344CB8AC3E}">
        <p14:creationId xmlns:p14="http://schemas.microsoft.com/office/powerpoint/2010/main" val="17344843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571184" cy="1371600"/>
          </a:xfrm>
        </p:spPr>
        <p:txBody>
          <a:bodyPr/>
          <a:lstStyle/>
          <a:p>
            <a:r>
              <a:rPr lang="en-AU" dirty="0" smtClean="0"/>
              <a:t>Religious landscape 2</a:t>
            </a:r>
            <a:endParaRPr lang="en-AU" dirty="0"/>
          </a:p>
        </p:txBody>
      </p:sp>
      <p:sp>
        <p:nvSpPr>
          <p:cNvPr id="3" name="Content Placeholder 2"/>
          <p:cNvSpPr>
            <a:spLocks noGrp="1"/>
          </p:cNvSpPr>
          <p:nvPr>
            <p:ph idx="1"/>
          </p:nvPr>
        </p:nvSpPr>
        <p:spPr/>
        <p:txBody>
          <a:bodyPr/>
          <a:lstStyle/>
          <a:p>
            <a:r>
              <a:rPr lang="en-AU" dirty="0" smtClean="0"/>
              <a:t>RISE OF NEW AGE RELIGIONS</a:t>
            </a:r>
          </a:p>
          <a:p>
            <a:r>
              <a:rPr lang="en-AU" dirty="0"/>
              <a:t>Things to consider:</a:t>
            </a:r>
          </a:p>
          <a:p>
            <a:pPr lvl="1"/>
            <a:r>
              <a:rPr lang="en-AU" dirty="0"/>
              <a:t>Individualistic society</a:t>
            </a:r>
          </a:p>
          <a:p>
            <a:pPr lvl="1"/>
            <a:r>
              <a:rPr lang="en-AU" dirty="0"/>
              <a:t>Disillusionment with “traditional” religious practices, especially Christianity</a:t>
            </a:r>
          </a:p>
          <a:p>
            <a:pPr lvl="1"/>
            <a:r>
              <a:rPr lang="en-AU" dirty="0"/>
              <a:t>General dissatisfaction with mainstream religions</a:t>
            </a:r>
          </a:p>
          <a:p>
            <a:pPr lvl="1"/>
            <a:r>
              <a:rPr lang="en-AU" dirty="0"/>
              <a:t>New Age includes: astrology, </a:t>
            </a:r>
            <a:r>
              <a:rPr lang="en-AU" dirty="0" err="1"/>
              <a:t>feng</a:t>
            </a:r>
            <a:r>
              <a:rPr lang="en-AU" dirty="0"/>
              <a:t> </a:t>
            </a:r>
            <a:r>
              <a:rPr lang="en-AU" dirty="0" err="1"/>
              <a:t>shui</a:t>
            </a:r>
            <a:r>
              <a:rPr lang="en-AU" dirty="0"/>
              <a:t>, transcendental meditation, paganism, </a:t>
            </a:r>
            <a:r>
              <a:rPr lang="en-AU" dirty="0" err="1"/>
              <a:t>etc</a:t>
            </a:r>
            <a:endParaRPr lang="en-AU" dirty="0"/>
          </a:p>
          <a:p>
            <a:endParaRPr lang="en-AU" dirty="0"/>
          </a:p>
        </p:txBody>
      </p:sp>
    </p:spTree>
    <p:extLst>
      <p:ext uri="{BB962C8B-B14F-4D97-AF65-F5344CB8AC3E}">
        <p14:creationId xmlns:p14="http://schemas.microsoft.com/office/powerpoint/2010/main" val="17344843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571184" cy="1371600"/>
          </a:xfrm>
        </p:spPr>
        <p:txBody>
          <a:bodyPr/>
          <a:lstStyle/>
          <a:p>
            <a:r>
              <a:rPr lang="en-AU" dirty="0" smtClean="0"/>
              <a:t>Religious landscape 2</a:t>
            </a:r>
            <a:endParaRPr lang="en-AU" dirty="0"/>
          </a:p>
        </p:txBody>
      </p:sp>
      <p:sp>
        <p:nvSpPr>
          <p:cNvPr id="3" name="Content Placeholder 2"/>
          <p:cNvSpPr>
            <a:spLocks noGrp="1"/>
          </p:cNvSpPr>
          <p:nvPr>
            <p:ph idx="1"/>
          </p:nvPr>
        </p:nvSpPr>
        <p:spPr/>
        <p:txBody>
          <a:bodyPr/>
          <a:lstStyle/>
          <a:p>
            <a:r>
              <a:rPr lang="en-AU" dirty="0" smtClean="0"/>
              <a:t>SECULARISM</a:t>
            </a:r>
          </a:p>
          <a:p>
            <a:r>
              <a:rPr lang="en-AU" dirty="0"/>
              <a:t>Things to consider:</a:t>
            </a:r>
          </a:p>
          <a:p>
            <a:pPr lvl="1"/>
            <a:r>
              <a:rPr lang="en-AU" dirty="0"/>
              <a:t>Huge advances in scientific understanding of the universe in the 20</a:t>
            </a:r>
            <a:r>
              <a:rPr lang="en-AU" baseline="30000" dirty="0"/>
              <a:t>th</a:t>
            </a:r>
            <a:r>
              <a:rPr lang="en-AU" dirty="0"/>
              <a:t> century, continuing</a:t>
            </a:r>
          </a:p>
          <a:p>
            <a:pPr lvl="1"/>
            <a:r>
              <a:rPr lang="en-AU" dirty="0"/>
              <a:t>Increasing pluralism (diversity of beliefs and cultures) in Australia</a:t>
            </a:r>
          </a:p>
          <a:p>
            <a:pPr lvl="1"/>
            <a:r>
              <a:rPr lang="en-AU" dirty="0"/>
              <a:t>Increasing sense of irrelevance of religion in today’s life</a:t>
            </a:r>
          </a:p>
          <a:p>
            <a:pPr lvl="1"/>
            <a:r>
              <a:rPr lang="en-AU" dirty="0"/>
              <a:t>“No Religion” increasing on census</a:t>
            </a:r>
          </a:p>
          <a:p>
            <a:endParaRPr lang="en-AU" dirty="0"/>
          </a:p>
        </p:txBody>
      </p:sp>
    </p:spTree>
    <p:extLst>
      <p:ext uri="{BB962C8B-B14F-4D97-AF65-F5344CB8AC3E}">
        <p14:creationId xmlns:p14="http://schemas.microsoft.com/office/powerpoint/2010/main" val="17344843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Religious landscape 3</a:t>
            </a:r>
            <a:endParaRPr lang="en-AU" dirty="0"/>
          </a:p>
        </p:txBody>
      </p:sp>
      <p:sp>
        <p:nvSpPr>
          <p:cNvPr id="3" name="Content Placeholder 2"/>
          <p:cNvSpPr>
            <a:spLocks noGrp="1"/>
          </p:cNvSpPr>
          <p:nvPr>
            <p:ph idx="1"/>
          </p:nvPr>
        </p:nvSpPr>
        <p:spPr/>
        <p:txBody>
          <a:bodyPr/>
          <a:lstStyle/>
          <a:p>
            <a:pPr fontAlgn="base"/>
            <a:r>
              <a:rPr lang="en-AU" b="0" dirty="0"/>
              <a:t>Describe the impact of Christian ecumenical movements in Australia</a:t>
            </a:r>
          </a:p>
          <a:p>
            <a:pPr lvl="1" fontAlgn="base"/>
            <a:r>
              <a:rPr lang="en-AU" dirty="0"/>
              <a:t>The National Council of Churches</a:t>
            </a:r>
          </a:p>
          <a:p>
            <a:pPr lvl="1" fontAlgn="base"/>
            <a:r>
              <a:rPr lang="en-AU" dirty="0"/>
              <a:t>NSW Ecumenical Council</a:t>
            </a:r>
          </a:p>
          <a:p>
            <a:endParaRPr lang="en-AU" dirty="0"/>
          </a:p>
        </p:txBody>
      </p:sp>
    </p:spTree>
    <p:extLst>
      <p:ext uri="{BB962C8B-B14F-4D97-AF65-F5344CB8AC3E}">
        <p14:creationId xmlns:p14="http://schemas.microsoft.com/office/powerpoint/2010/main" val="31323412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Religious landscape 3</a:t>
            </a:r>
            <a:endParaRPr lang="en-AU" dirty="0"/>
          </a:p>
        </p:txBody>
      </p:sp>
      <p:sp>
        <p:nvSpPr>
          <p:cNvPr id="3" name="Content Placeholder 2"/>
          <p:cNvSpPr>
            <a:spLocks noGrp="1"/>
          </p:cNvSpPr>
          <p:nvPr>
            <p:ph idx="1"/>
          </p:nvPr>
        </p:nvSpPr>
        <p:spPr/>
        <p:txBody>
          <a:bodyPr>
            <a:normAutofit/>
          </a:bodyPr>
          <a:lstStyle/>
          <a:p>
            <a:r>
              <a:rPr lang="en-AU" dirty="0" smtClean="0"/>
              <a:t>ECUMENISM</a:t>
            </a:r>
          </a:p>
          <a:p>
            <a:r>
              <a:rPr lang="en-AU" dirty="0" smtClean="0"/>
              <a:t>Things to Consider:</a:t>
            </a:r>
          </a:p>
          <a:p>
            <a:pPr lvl="1"/>
            <a:r>
              <a:rPr lang="en-AU" dirty="0" smtClean="0"/>
              <a:t>Ecumenism – movement towards unity amongst Christian denominations</a:t>
            </a:r>
          </a:p>
          <a:p>
            <a:pPr lvl="1"/>
            <a:r>
              <a:rPr lang="en-AU" dirty="0" smtClean="0"/>
              <a:t>NOT intended as an amalgamation of churches</a:t>
            </a:r>
          </a:p>
          <a:p>
            <a:pPr lvl="1"/>
            <a:r>
              <a:rPr lang="en-AU" dirty="0" smtClean="0"/>
              <a:t>Include theological ‘agreements’ (beliefs)</a:t>
            </a:r>
          </a:p>
          <a:p>
            <a:pPr lvl="1"/>
            <a:r>
              <a:rPr lang="en-AU" dirty="0" smtClean="0"/>
              <a:t>Include joint practical activities – making public </a:t>
            </a:r>
            <a:r>
              <a:rPr lang="en-AU" dirty="0" err="1" smtClean="0"/>
              <a:t>statemtns</a:t>
            </a:r>
            <a:r>
              <a:rPr lang="en-AU" dirty="0" smtClean="0"/>
              <a:t> on issues such as war, public morality, and other matters of </a:t>
            </a:r>
            <a:r>
              <a:rPr lang="en-AU" b="1" dirty="0" smtClean="0"/>
              <a:t>social justice</a:t>
            </a:r>
          </a:p>
          <a:p>
            <a:pPr lvl="1"/>
            <a:r>
              <a:rPr lang="en-AU" dirty="0" smtClean="0"/>
              <a:t>E.g. Uniting Church – Formed in 1977 – Joining of Presbyterian, Methodist and Congregationalist </a:t>
            </a:r>
          </a:p>
          <a:p>
            <a:endParaRPr lang="en-AU" dirty="0"/>
          </a:p>
        </p:txBody>
      </p:sp>
    </p:spTree>
    <p:extLst>
      <p:ext uri="{BB962C8B-B14F-4D97-AF65-F5344CB8AC3E}">
        <p14:creationId xmlns:p14="http://schemas.microsoft.com/office/powerpoint/2010/main" val="11862680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571184" cy="1371600"/>
          </a:xfrm>
        </p:spPr>
        <p:txBody>
          <a:bodyPr/>
          <a:lstStyle/>
          <a:p>
            <a:r>
              <a:rPr lang="en-AU" dirty="0" smtClean="0"/>
              <a:t>Religious landscape 3</a:t>
            </a:r>
            <a:endParaRPr lang="en-AU" dirty="0"/>
          </a:p>
        </p:txBody>
      </p:sp>
      <p:sp>
        <p:nvSpPr>
          <p:cNvPr id="3" name="Content Placeholder 2"/>
          <p:cNvSpPr>
            <a:spLocks noGrp="1"/>
          </p:cNvSpPr>
          <p:nvPr>
            <p:ph idx="1"/>
          </p:nvPr>
        </p:nvSpPr>
        <p:spPr/>
        <p:txBody>
          <a:bodyPr/>
          <a:lstStyle/>
          <a:p>
            <a:r>
              <a:rPr lang="en-AU" dirty="0" smtClean="0"/>
              <a:t>National Council of Churches Australia</a:t>
            </a:r>
            <a:endParaRPr lang="en-AU" dirty="0"/>
          </a:p>
          <a:p>
            <a:pPr lvl="1"/>
            <a:r>
              <a:rPr lang="en-AU" dirty="0"/>
              <a:t>NCCA – formed after WWII</a:t>
            </a:r>
          </a:p>
          <a:p>
            <a:pPr lvl="1"/>
            <a:r>
              <a:rPr lang="en-AU" dirty="0"/>
              <a:t>Currently comprised of 15 member churches</a:t>
            </a:r>
          </a:p>
          <a:p>
            <a:pPr lvl="1"/>
            <a:r>
              <a:rPr lang="en-AU" dirty="0"/>
              <a:t>Aims to deepen relationships between member churches</a:t>
            </a:r>
          </a:p>
          <a:p>
            <a:pPr lvl="1"/>
            <a:r>
              <a:rPr lang="en-AU" dirty="0"/>
              <a:t>Aims to work, pray and grow together</a:t>
            </a:r>
          </a:p>
          <a:p>
            <a:pPr lvl="1"/>
            <a:r>
              <a:rPr lang="en-AU" dirty="0"/>
              <a:t>Initiatives include: Week of Prayer for Christian Unity</a:t>
            </a:r>
          </a:p>
          <a:p>
            <a:endParaRPr lang="en-AU" dirty="0"/>
          </a:p>
        </p:txBody>
      </p:sp>
    </p:spTree>
    <p:extLst>
      <p:ext uri="{BB962C8B-B14F-4D97-AF65-F5344CB8AC3E}">
        <p14:creationId xmlns:p14="http://schemas.microsoft.com/office/powerpoint/2010/main" val="33007306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Religious landscape 3</a:t>
            </a:r>
            <a:endParaRPr lang="en-AU" dirty="0"/>
          </a:p>
        </p:txBody>
      </p:sp>
      <p:sp>
        <p:nvSpPr>
          <p:cNvPr id="3" name="Content Placeholder 2"/>
          <p:cNvSpPr>
            <a:spLocks noGrp="1"/>
          </p:cNvSpPr>
          <p:nvPr>
            <p:ph idx="1"/>
          </p:nvPr>
        </p:nvSpPr>
        <p:spPr/>
        <p:txBody>
          <a:bodyPr/>
          <a:lstStyle/>
          <a:p>
            <a:pPr>
              <a:lnSpc>
                <a:spcPct val="90000"/>
              </a:lnSpc>
            </a:pPr>
            <a:r>
              <a:rPr lang="en-AU" dirty="0" smtClean="0"/>
              <a:t>NSW Ecumenical Council</a:t>
            </a:r>
            <a:endParaRPr lang="en-AU" dirty="0"/>
          </a:p>
          <a:p>
            <a:pPr lvl="1">
              <a:lnSpc>
                <a:spcPct val="90000"/>
              </a:lnSpc>
            </a:pPr>
            <a:r>
              <a:rPr lang="en-AU" dirty="0"/>
              <a:t>Formed in 1982</a:t>
            </a:r>
          </a:p>
          <a:p>
            <a:pPr lvl="1">
              <a:lnSpc>
                <a:spcPct val="90000"/>
              </a:lnSpc>
            </a:pPr>
            <a:r>
              <a:rPr lang="en-AU" dirty="0"/>
              <a:t>16 churches throughout NSW and ACT</a:t>
            </a:r>
          </a:p>
          <a:p>
            <a:pPr lvl="1">
              <a:lnSpc>
                <a:spcPct val="90000"/>
              </a:lnSpc>
            </a:pPr>
            <a:r>
              <a:rPr lang="en-AU" dirty="0"/>
              <a:t>Affiliated with NCCA</a:t>
            </a:r>
          </a:p>
          <a:p>
            <a:pPr lvl="1">
              <a:lnSpc>
                <a:spcPct val="90000"/>
              </a:lnSpc>
            </a:pPr>
            <a:r>
              <a:rPr lang="en-AU" dirty="0"/>
              <a:t>Aims to promote ecumenism through four major types of initiatives:</a:t>
            </a:r>
          </a:p>
          <a:p>
            <a:pPr lvl="2">
              <a:lnSpc>
                <a:spcPct val="90000"/>
              </a:lnSpc>
            </a:pPr>
            <a:r>
              <a:rPr lang="en-AU" dirty="0"/>
              <a:t>Theology</a:t>
            </a:r>
          </a:p>
          <a:p>
            <a:pPr lvl="2">
              <a:lnSpc>
                <a:spcPct val="90000"/>
              </a:lnSpc>
            </a:pPr>
            <a:r>
              <a:rPr lang="en-AU" dirty="0"/>
              <a:t>Local initiatives (grass roots level)</a:t>
            </a:r>
          </a:p>
          <a:p>
            <a:pPr lvl="2">
              <a:lnSpc>
                <a:spcPct val="90000"/>
              </a:lnSpc>
            </a:pPr>
            <a:r>
              <a:rPr lang="en-AU" dirty="0"/>
              <a:t>Social justice activities</a:t>
            </a:r>
          </a:p>
          <a:p>
            <a:pPr lvl="2">
              <a:lnSpc>
                <a:spcPct val="90000"/>
              </a:lnSpc>
            </a:pPr>
            <a:r>
              <a:rPr lang="en-AU" dirty="0"/>
              <a:t>Educational initiatives</a:t>
            </a:r>
          </a:p>
          <a:p>
            <a:endParaRPr lang="en-AU" dirty="0"/>
          </a:p>
        </p:txBody>
      </p:sp>
    </p:spTree>
    <p:extLst>
      <p:ext uri="{BB962C8B-B14F-4D97-AF65-F5344CB8AC3E}">
        <p14:creationId xmlns:p14="http://schemas.microsoft.com/office/powerpoint/2010/main" val="7755135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Religious landscape 4</a:t>
            </a:r>
            <a:endParaRPr lang="en-AU" dirty="0"/>
          </a:p>
        </p:txBody>
      </p:sp>
      <p:sp>
        <p:nvSpPr>
          <p:cNvPr id="3" name="Content Placeholder 2"/>
          <p:cNvSpPr>
            <a:spLocks noGrp="1"/>
          </p:cNvSpPr>
          <p:nvPr>
            <p:ph idx="1"/>
          </p:nvPr>
        </p:nvSpPr>
        <p:spPr/>
        <p:txBody>
          <a:bodyPr/>
          <a:lstStyle/>
          <a:p>
            <a:pPr fontAlgn="base"/>
            <a:r>
              <a:rPr lang="en-AU" b="0" dirty="0"/>
              <a:t>Evaluate the importance of interfaith dialogue in multi-faith Australia</a:t>
            </a:r>
          </a:p>
          <a:p>
            <a:endParaRPr lang="en-AU" dirty="0"/>
          </a:p>
        </p:txBody>
      </p:sp>
    </p:spTree>
    <p:extLst>
      <p:ext uri="{BB962C8B-B14F-4D97-AF65-F5344CB8AC3E}">
        <p14:creationId xmlns:p14="http://schemas.microsoft.com/office/powerpoint/2010/main" val="3132341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715200" cy="1371600"/>
          </a:xfrm>
        </p:spPr>
        <p:txBody>
          <a:bodyPr/>
          <a:lstStyle/>
          <a:p>
            <a:r>
              <a:rPr lang="en-AU" dirty="0" smtClean="0"/>
              <a:t>Syllabus outcomes</a:t>
            </a:r>
            <a:endParaRPr lang="en-AU" dirty="0"/>
          </a:p>
        </p:txBody>
      </p:sp>
      <p:sp>
        <p:nvSpPr>
          <p:cNvPr id="3" name="Content Placeholder 2"/>
          <p:cNvSpPr>
            <a:spLocks noGrp="1"/>
          </p:cNvSpPr>
          <p:nvPr>
            <p:ph idx="1"/>
          </p:nvPr>
        </p:nvSpPr>
        <p:spPr/>
        <p:txBody>
          <a:bodyPr>
            <a:normAutofit fontScale="85000" lnSpcReduction="20000"/>
          </a:bodyPr>
          <a:lstStyle/>
          <a:p>
            <a:pPr fontAlgn="base"/>
            <a:r>
              <a:rPr lang="en-AU" dirty="0"/>
              <a:t>Contemporary Aboriginal </a:t>
            </a:r>
            <a:r>
              <a:rPr lang="en-AU" dirty="0" err="1"/>
              <a:t>Spiritualities</a:t>
            </a:r>
            <a:endParaRPr lang="en-AU" b="0" dirty="0"/>
          </a:p>
          <a:p>
            <a:pPr fontAlgn="base"/>
            <a:r>
              <a:rPr lang="en-AU" b="0" dirty="0"/>
              <a:t>Discuss how Aboriginal spirituality is determined by the Dreaming</a:t>
            </a:r>
          </a:p>
          <a:p>
            <a:pPr lvl="1" fontAlgn="base"/>
            <a:r>
              <a:rPr lang="en-AU" dirty="0"/>
              <a:t>kinship</a:t>
            </a:r>
          </a:p>
          <a:p>
            <a:pPr lvl="1" fontAlgn="base"/>
            <a:r>
              <a:rPr lang="en-AU" dirty="0"/>
              <a:t>ceremonial life</a:t>
            </a:r>
          </a:p>
          <a:p>
            <a:pPr lvl="1" fontAlgn="base"/>
            <a:r>
              <a:rPr lang="en-AU" dirty="0"/>
              <a:t>obligations to land and people</a:t>
            </a:r>
          </a:p>
          <a:p>
            <a:pPr fontAlgn="base"/>
            <a:r>
              <a:rPr lang="en-AU" b="0" dirty="0"/>
              <a:t>discuss the continuing effect of dispossession on Aboriginal </a:t>
            </a:r>
            <a:r>
              <a:rPr lang="en-AU" b="0" dirty="0" err="1"/>
              <a:t>spiritualities</a:t>
            </a:r>
            <a:r>
              <a:rPr lang="en-AU" b="0" dirty="0"/>
              <a:t> in relation to:</a:t>
            </a:r>
          </a:p>
          <a:p>
            <a:pPr lvl="1" fontAlgn="base"/>
            <a:r>
              <a:rPr lang="en-AU" dirty="0"/>
              <a:t>separation from the land</a:t>
            </a:r>
          </a:p>
          <a:p>
            <a:pPr lvl="1" fontAlgn="base"/>
            <a:r>
              <a:rPr lang="en-AU" dirty="0"/>
              <a:t>separation from kinship groups</a:t>
            </a:r>
          </a:p>
          <a:p>
            <a:pPr lvl="1" fontAlgn="base"/>
            <a:r>
              <a:rPr lang="en-AU" dirty="0"/>
              <a:t>the Stolen Generations</a:t>
            </a:r>
          </a:p>
          <a:p>
            <a:pPr fontAlgn="base"/>
            <a:r>
              <a:rPr lang="en-AU" b="0" dirty="0"/>
              <a:t>Outline the importance of the following for the Land Rights movement:</a:t>
            </a:r>
          </a:p>
          <a:p>
            <a:pPr lvl="1" fontAlgn="base"/>
            <a:r>
              <a:rPr lang="en-AU" dirty="0"/>
              <a:t>Native Title</a:t>
            </a:r>
          </a:p>
          <a:p>
            <a:pPr lvl="1" fontAlgn="base"/>
            <a:r>
              <a:rPr lang="en-AU" dirty="0" err="1"/>
              <a:t>Mabo</a:t>
            </a:r>
            <a:endParaRPr lang="en-AU" dirty="0"/>
          </a:p>
          <a:p>
            <a:pPr lvl="1" fontAlgn="base"/>
            <a:r>
              <a:rPr lang="en-AU" dirty="0" err="1"/>
              <a:t>Wik</a:t>
            </a:r>
            <a:endParaRPr lang="en-AU" dirty="0"/>
          </a:p>
          <a:p>
            <a:pPr fontAlgn="base"/>
            <a:r>
              <a:rPr lang="en-AU" b="0" dirty="0"/>
              <a:t>Analyse the importance of the Dreaming for the Land Rights movement</a:t>
            </a:r>
          </a:p>
          <a:p>
            <a:endParaRPr lang="en-AU" dirty="0"/>
          </a:p>
        </p:txBody>
      </p:sp>
    </p:spTree>
    <p:extLst>
      <p:ext uri="{BB962C8B-B14F-4D97-AF65-F5344CB8AC3E}">
        <p14:creationId xmlns:p14="http://schemas.microsoft.com/office/powerpoint/2010/main" val="16881625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Religious landscape 4</a:t>
            </a:r>
            <a:endParaRPr lang="en-AU" dirty="0"/>
          </a:p>
        </p:txBody>
      </p:sp>
      <p:sp>
        <p:nvSpPr>
          <p:cNvPr id="3" name="Content Placeholder 2"/>
          <p:cNvSpPr>
            <a:spLocks noGrp="1"/>
          </p:cNvSpPr>
          <p:nvPr>
            <p:ph idx="1"/>
          </p:nvPr>
        </p:nvSpPr>
        <p:spPr/>
        <p:txBody>
          <a:bodyPr/>
          <a:lstStyle/>
          <a:p>
            <a:pPr>
              <a:lnSpc>
                <a:spcPct val="80000"/>
              </a:lnSpc>
            </a:pPr>
            <a:r>
              <a:rPr lang="en-AU" sz="2800" dirty="0"/>
              <a:t>Things to consider:</a:t>
            </a:r>
          </a:p>
          <a:p>
            <a:pPr lvl="1">
              <a:lnSpc>
                <a:spcPct val="80000"/>
              </a:lnSpc>
            </a:pPr>
            <a:r>
              <a:rPr lang="en-AU" sz="2400" dirty="0"/>
              <a:t>Inter-faith dialogue: formal discussions aiming to develop greater mutual understanding between different religious traditions</a:t>
            </a:r>
          </a:p>
          <a:p>
            <a:pPr lvl="1">
              <a:lnSpc>
                <a:spcPct val="80000"/>
              </a:lnSpc>
            </a:pPr>
            <a:r>
              <a:rPr lang="en-AU" sz="2400" dirty="0"/>
              <a:t>Initiatives include:</a:t>
            </a:r>
          </a:p>
          <a:p>
            <a:pPr lvl="2">
              <a:lnSpc>
                <a:spcPct val="80000"/>
              </a:lnSpc>
            </a:pPr>
            <a:r>
              <a:rPr lang="en-AU" sz="2000" dirty="0"/>
              <a:t>NSW Council of Christians and Jews</a:t>
            </a:r>
          </a:p>
          <a:p>
            <a:pPr lvl="2">
              <a:lnSpc>
                <a:spcPct val="80000"/>
              </a:lnSpc>
            </a:pPr>
            <a:r>
              <a:rPr lang="en-AU" sz="2000" dirty="0" err="1"/>
              <a:t>Columban</a:t>
            </a:r>
            <a:r>
              <a:rPr lang="en-AU" sz="2000" dirty="0"/>
              <a:t> Centre for Christian-Muslim Relations</a:t>
            </a:r>
          </a:p>
          <a:p>
            <a:pPr lvl="1">
              <a:lnSpc>
                <a:spcPct val="80000"/>
              </a:lnSpc>
            </a:pPr>
            <a:r>
              <a:rPr lang="en-AU" sz="2400" dirty="0"/>
              <a:t>Important because of nature of Australia’s pluralistic society, appreciation of diversity, breaking down of stereotypes (e.g. Muslims after 9/11)</a:t>
            </a:r>
          </a:p>
          <a:p>
            <a:pPr lvl="1">
              <a:lnSpc>
                <a:spcPct val="80000"/>
              </a:lnSpc>
            </a:pPr>
            <a:r>
              <a:rPr lang="en-AU" sz="2400" dirty="0"/>
              <a:t>Aim to build relationships between different religions, to join together on issues of common agreement, especially social justice</a:t>
            </a:r>
          </a:p>
          <a:p>
            <a:endParaRPr lang="en-AU" dirty="0"/>
          </a:p>
        </p:txBody>
      </p:sp>
    </p:spTree>
    <p:extLst>
      <p:ext uri="{BB962C8B-B14F-4D97-AF65-F5344CB8AC3E}">
        <p14:creationId xmlns:p14="http://schemas.microsoft.com/office/powerpoint/2010/main" val="17572245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reconciliation</a:t>
            </a:r>
            <a:endParaRPr lang="en-AU" dirty="0"/>
          </a:p>
        </p:txBody>
      </p:sp>
      <p:sp>
        <p:nvSpPr>
          <p:cNvPr id="3" name="Content Placeholder 2"/>
          <p:cNvSpPr>
            <a:spLocks noGrp="1"/>
          </p:cNvSpPr>
          <p:nvPr>
            <p:ph idx="1"/>
          </p:nvPr>
        </p:nvSpPr>
        <p:spPr/>
        <p:txBody>
          <a:bodyPr/>
          <a:lstStyle/>
          <a:p>
            <a:pPr fontAlgn="base"/>
            <a:r>
              <a:rPr lang="en-AU" b="0" dirty="0"/>
              <a:t>Examine the relationship between Aboriginal </a:t>
            </a:r>
            <a:r>
              <a:rPr lang="en-AU" b="0" dirty="0" err="1"/>
              <a:t>spiritualities</a:t>
            </a:r>
            <a:r>
              <a:rPr lang="en-AU" b="0" dirty="0"/>
              <a:t> and religious traditions in the process of Reconciliation</a:t>
            </a:r>
          </a:p>
          <a:p>
            <a:endParaRPr lang="en-AU" dirty="0"/>
          </a:p>
        </p:txBody>
      </p:sp>
    </p:spTree>
    <p:extLst>
      <p:ext uri="{BB962C8B-B14F-4D97-AF65-F5344CB8AC3E}">
        <p14:creationId xmlns:p14="http://schemas.microsoft.com/office/powerpoint/2010/main" val="31323412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Reconciliation</a:t>
            </a:r>
            <a:endParaRPr lang="en-AU" dirty="0"/>
          </a:p>
        </p:txBody>
      </p:sp>
      <p:sp>
        <p:nvSpPr>
          <p:cNvPr id="3" name="Content Placeholder 2"/>
          <p:cNvSpPr>
            <a:spLocks noGrp="1"/>
          </p:cNvSpPr>
          <p:nvPr>
            <p:ph idx="1"/>
          </p:nvPr>
        </p:nvSpPr>
        <p:spPr/>
        <p:txBody>
          <a:bodyPr>
            <a:normAutofit/>
          </a:bodyPr>
          <a:lstStyle/>
          <a:p>
            <a:r>
              <a:rPr lang="en-AU" dirty="0" smtClean="0"/>
              <a:t>Some examples:</a:t>
            </a:r>
          </a:p>
          <a:p>
            <a:pPr lvl="1"/>
            <a:r>
              <a:rPr lang="en-AU" dirty="0" smtClean="0"/>
              <a:t>Christianity</a:t>
            </a:r>
            <a:endParaRPr lang="en-AU" dirty="0"/>
          </a:p>
          <a:p>
            <a:pPr lvl="2"/>
            <a:r>
              <a:rPr lang="en-AU" sz="2000" dirty="0" err="1"/>
              <a:t>ANTaR</a:t>
            </a:r>
            <a:r>
              <a:rPr lang="en-AU" sz="2000" dirty="0"/>
              <a:t>: Australians for Native Title and Reconciliation</a:t>
            </a:r>
          </a:p>
          <a:p>
            <a:pPr lvl="2"/>
            <a:r>
              <a:rPr lang="en-AU" sz="2000" dirty="0"/>
              <a:t>Formal apology to Stolen Generation by Pope John Paul II in 1998</a:t>
            </a:r>
          </a:p>
          <a:p>
            <a:pPr lvl="1"/>
            <a:r>
              <a:rPr lang="en-AU" dirty="0"/>
              <a:t>Judaism</a:t>
            </a:r>
          </a:p>
          <a:p>
            <a:pPr lvl="2"/>
            <a:r>
              <a:rPr lang="en-AU" sz="2000" dirty="0"/>
              <a:t>Week of prayer for Reconciliation is held every year</a:t>
            </a:r>
          </a:p>
          <a:p>
            <a:pPr lvl="2"/>
            <a:r>
              <a:rPr lang="en-AU" sz="2000" dirty="0"/>
              <a:t>Executive Council of the Australian Jewry urged the Australian government to implement the recommendations made by the </a:t>
            </a:r>
            <a:r>
              <a:rPr lang="en-AU" sz="2000" i="1" dirty="0"/>
              <a:t>National inquiry into the separation of Aboriginal and Torres Strait Islander Children and their Families</a:t>
            </a:r>
          </a:p>
          <a:p>
            <a:endParaRPr lang="en-AU" dirty="0"/>
          </a:p>
        </p:txBody>
      </p:sp>
    </p:spTree>
    <p:extLst>
      <p:ext uri="{BB962C8B-B14F-4D97-AF65-F5344CB8AC3E}">
        <p14:creationId xmlns:p14="http://schemas.microsoft.com/office/powerpoint/2010/main" val="106645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Syllabus outcomes</a:t>
            </a:r>
            <a:endParaRPr lang="en-AU" dirty="0"/>
          </a:p>
        </p:txBody>
      </p:sp>
      <p:sp>
        <p:nvSpPr>
          <p:cNvPr id="3" name="Content Placeholder 2"/>
          <p:cNvSpPr>
            <a:spLocks noGrp="1"/>
          </p:cNvSpPr>
          <p:nvPr>
            <p:ph idx="1"/>
          </p:nvPr>
        </p:nvSpPr>
        <p:spPr/>
        <p:txBody>
          <a:bodyPr>
            <a:normAutofit fontScale="85000" lnSpcReduction="20000"/>
          </a:bodyPr>
          <a:lstStyle/>
          <a:p>
            <a:pPr fontAlgn="base"/>
            <a:r>
              <a:rPr lang="en-AU" dirty="0"/>
              <a:t>Religious Expression in Australia – 1945 to present</a:t>
            </a:r>
            <a:endParaRPr lang="en-AU" b="0" dirty="0"/>
          </a:p>
          <a:p>
            <a:pPr fontAlgn="base"/>
            <a:r>
              <a:rPr lang="en-AU" b="0" dirty="0"/>
              <a:t>Outline the changing patterns of adherence from 1945 to present using census data</a:t>
            </a:r>
          </a:p>
          <a:p>
            <a:pPr fontAlgn="base"/>
            <a:r>
              <a:rPr lang="en-AU" b="0" dirty="0"/>
              <a:t>Account for the present religious landscape in Australia in relation to:</a:t>
            </a:r>
          </a:p>
          <a:p>
            <a:pPr lvl="1" fontAlgn="base"/>
            <a:r>
              <a:rPr lang="en-AU" dirty="0"/>
              <a:t>Christianity as the major religious tradition</a:t>
            </a:r>
          </a:p>
          <a:p>
            <a:pPr lvl="1" fontAlgn="base"/>
            <a:r>
              <a:rPr lang="en-AU" dirty="0"/>
              <a:t>immigration</a:t>
            </a:r>
          </a:p>
          <a:p>
            <a:pPr lvl="1" fontAlgn="base"/>
            <a:r>
              <a:rPr lang="en-AU" dirty="0"/>
              <a:t>denominational switching</a:t>
            </a:r>
          </a:p>
          <a:p>
            <a:pPr lvl="1" fontAlgn="base"/>
            <a:r>
              <a:rPr lang="en-AU" dirty="0"/>
              <a:t>rise of New Age religions</a:t>
            </a:r>
          </a:p>
          <a:p>
            <a:pPr lvl="1" fontAlgn="base"/>
            <a:r>
              <a:rPr lang="en-AU" dirty="0"/>
              <a:t>secularism</a:t>
            </a:r>
          </a:p>
          <a:p>
            <a:pPr fontAlgn="base"/>
            <a:r>
              <a:rPr lang="en-AU" b="0" dirty="0"/>
              <a:t>Describe the impact of Christian ecumenical movements in Australia</a:t>
            </a:r>
          </a:p>
          <a:p>
            <a:pPr lvl="1" fontAlgn="base"/>
            <a:r>
              <a:rPr lang="en-AU" dirty="0"/>
              <a:t>The National Council of Churches</a:t>
            </a:r>
          </a:p>
          <a:p>
            <a:pPr lvl="1" fontAlgn="base"/>
            <a:r>
              <a:rPr lang="en-AU" dirty="0"/>
              <a:t>NSW Ecumenical Council</a:t>
            </a:r>
          </a:p>
          <a:p>
            <a:pPr fontAlgn="base"/>
            <a:r>
              <a:rPr lang="en-AU" b="0" dirty="0"/>
              <a:t>Evaluate the importance of interfaith dialogue in multi-faith Australia</a:t>
            </a:r>
          </a:p>
          <a:p>
            <a:pPr fontAlgn="base"/>
            <a:r>
              <a:rPr lang="en-AU" b="0" dirty="0"/>
              <a:t>Examine the relationship between Aboriginal </a:t>
            </a:r>
            <a:r>
              <a:rPr lang="en-AU" b="0" dirty="0" err="1"/>
              <a:t>spiritualities</a:t>
            </a:r>
            <a:r>
              <a:rPr lang="en-AU" b="0" dirty="0"/>
              <a:t> and religious traditions in the process of Reconciliation</a:t>
            </a:r>
          </a:p>
          <a:p>
            <a:endParaRPr lang="en-AU" dirty="0"/>
          </a:p>
        </p:txBody>
      </p:sp>
    </p:spTree>
    <p:extLst>
      <p:ext uri="{BB962C8B-B14F-4D97-AF65-F5344CB8AC3E}">
        <p14:creationId xmlns:p14="http://schemas.microsoft.com/office/powerpoint/2010/main" val="1746167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ABORIGINAL SPIRITUALITY 1</a:t>
            </a:r>
            <a:endParaRPr lang="en-AU" dirty="0"/>
          </a:p>
        </p:txBody>
      </p:sp>
      <p:sp>
        <p:nvSpPr>
          <p:cNvPr id="3" name="Content Placeholder 2"/>
          <p:cNvSpPr>
            <a:spLocks noGrp="1"/>
          </p:cNvSpPr>
          <p:nvPr>
            <p:ph idx="1"/>
          </p:nvPr>
        </p:nvSpPr>
        <p:spPr/>
        <p:txBody>
          <a:bodyPr/>
          <a:lstStyle/>
          <a:p>
            <a:pPr fontAlgn="base"/>
            <a:r>
              <a:rPr lang="en-AU" b="0" dirty="0"/>
              <a:t>Discuss how Aboriginal spirituality is determined by the Dreaming</a:t>
            </a:r>
          </a:p>
          <a:p>
            <a:pPr lvl="1" fontAlgn="base"/>
            <a:r>
              <a:rPr lang="en-AU" dirty="0"/>
              <a:t>kinship</a:t>
            </a:r>
          </a:p>
          <a:p>
            <a:pPr lvl="1" fontAlgn="base"/>
            <a:r>
              <a:rPr lang="en-AU" dirty="0"/>
              <a:t>ceremonial life</a:t>
            </a:r>
          </a:p>
          <a:p>
            <a:pPr lvl="1" fontAlgn="base"/>
            <a:r>
              <a:rPr lang="en-AU" dirty="0"/>
              <a:t>obligations to land and people</a:t>
            </a:r>
          </a:p>
          <a:p>
            <a:endParaRPr lang="en-AU" dirty="0"/>
          </a:p>
        </p:txBody>
      </p:sp>
    </p:spTree>
    <p:extLst>
      <p:ext uri="{BB962C8B-B14F-4D97-AF65-F5344CB8AC3E}">
        <p14:creationId xmlns:p14="http://schemas.microsoft.com/office/powerpoint/2010/main" val="2503271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ABORIGINAL SPIRITUALITY 1</a:t>
            </a:r>
            <a:endParaRPr lang="en-AU" dirty="0"/>
          </a:p>
        </p:txBody>
      </p:sp>
      <p:sp>
        <p:nvSpPr>
          <p:cNvPr id="3" name="Content Placeholder 2"/>
          <p:cNvSpPr>
            <a:spLocks noGrp="1"/>
          </p:cNvSpPr>
          <p:nvPr>
            <p:ph idx="1"/>
          </p:nvPr>
        </p:nvSpPr>
        <p:spPr/>
        <p:txBody>
          <a:bodyPr/>
          <a:lstStyle/>
          <a:p>
            <a:r>
              <a:rPr lang="en-AU" dirty="0" smtClean="0"/>
              <a:t>KINSHIP</a:t>
            </a:r>
          </a:p>
          <a:p>
            <a:pPr marL="342900" indent="-342900">
              <a:buFont typeface="Arial" pitchFamily="34" charset="0"/>
              <a:buChar char="•"/>
            </a:pPr>
            <a:r>
              <a:rPr lang="en-AU" dirty="0" smtClean="0"/>
              <a:t>Kinship refers to the interconnectedness of the people and environment</a:t>
            </a:r>
          </a:p>
          <a:p>
            <a:pPr marL="342900" indent="-342900">
              <a:buFont typeface="Arial" pitchFamily="34" charset="0"/>
              <a:buChar char="•"/>
            </a:pPr>
            <a:r>
              <a:rPr lang="en-AU" dirty="0" smtClean="0"/>
              <a:t>“Family” is understood differently than our contemporary, Western society</a:t>
            </a:r>
          </a:p>
          <a:p>
            <a:pPr marL="342900" indent="-342900">
              <a:buFont typeface="Arial" pitchFamily="34" charset="0"/>
              <a:buChar char="•"/>
            </a:pPr>
            <a:r>
              <a:rPr lang="en-AU" dirty="0" smtClean="0"/>
              <a:t>Each member of the clan played an important role and part in the daily living</a:t>
            </a:r>
          </a:p>
          <a:p>
            <a:pPr marL="342900" indent="-342900">
              <a:buFont typeface="Arial" pitchFamily="34" charset="0"/>
              <a:buChar char="•"/>
            </a:pPr>
            <a:r>
              <a:rPr lang="en-AU" dirty="0" smtClean="0"/>
              <a:t>Kinship systems determine these roles, as well as rules for marriage and other relationships</a:t>
            </a:r>
          </a:p>
          <a:p>
            <a:pPr marL="342900" indent="-342900">
              <a:buFont typeface="Arial" pitchFamily="34" charset="0"/>
              <a:buChar char="•"/>
            </a:pPr>
            <a:r>
              <a:rPr lang="en-AU" dirty="0" smtClean="0"/>
              <a:t>Dreaming determines these relationships</a:t>
            </a:r>
            <a:endParaRPr lang="en-AU" dirty="0"/>
          </a:p>
        </p:txBody>
      </p:sp>
    </p:spTree>
    <p:extLst>
      <p:ext uri="{BB962C8B-B14F-4D97-AF65-F5344CB8AC3E}">
        <p14:creationId xmlns:p14="http://schemas.microsoft.com/office/powerpoint/2010/main" val="2503271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Aboriginal spirituality 1</a:t>
            </a:r>
            <a:endParaRPr lang="en-AU" dirty="0"/>
          </a:p>
        </p:txBody>
      </p:sp>
      <p:sp>
        <p:nvSpPr>
          <p:cNvPr id="3" name="Content Placeholder 2"/>
          <p:cNvSpPr>
            <a:spLocks noGrp="1"/>
          </p:cNvSpPr>
          <p:nvPr>
            <p:ph idx="1"/>
          </p:nvPr>
        </p:nvSpPr>
        <p:spPr/>
        <p:txBody>
          <a:bodyPr/>
          <a:lstStyle/>
          <a:p>
            <a:r>
              <a:rPr lang="en-AU" dirty="0" smtClean="0"/>
              <a:t>CEREMONIAL LIFE</a:t>
            </a:r>
          </a:p>
          <a:p>
            <a:pPr marL="342900" indent="-342900">
              <a:buFont typeface="Arial" pitchFamily="34" charset="0"/>
              <a:buChar char="•"/>
            </a:pPr>
            <a:r>
              <a:rPr lang="en-AU" dirty="0" smtClean="0"/>
              <a:t>Ritual and artistic expression of the Dreaming</a:t>
            </a:r>
          </a:p>
          <a:p>
            <a:pPr marL="342900" indent="-342900">
              <a:buFont typeface="Arial" pitchFamily="34" charset="0"/>
              <a:buChar char="•"/>
            </a:pPr>
            <a:r>
              <a:rPr lang="en-AU" dirty="0" smtClean="0"/>
              <a:t>Through these, the Dreaming is understood and lived</a:t>
            </a:r>
          </a:p>
          <a:p>
            <a:pPr marL="342900" indent="-342900">
              <a:buFont typeface="Arial" pitchFamily="34" charset="0"/>
              <a:buChar char="•"/>
            </a:pPr>
            <a:r>
              <a:rPr lang="en-AU" dirty="0" smtClean="0"/>
              <a:t>Include: dance, ceremonies, music, paintings, initiation (and other) rites</a:t>
            </a:r>
            <a:endParaRPr lang="en-AU" dirty="0"/>
          </a:p>
        </p:txBody>
      </p:sp>
    </p:spTree>
    <p:extLst>
      <p:ext uri="{BB962C8B-B14F-4D97-AF65-F5344CB8AC3E}">
        <p14:creationId xmlns:p14="http://schemas.microsoft.com/office/powerpoint/2010/main" val="2503271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Aboriginal spirituality 1</a:t>
            </a:r>
            <a:endParaRPr lang="en-AU" dirty="0"/>
          </a:p>
        </p:txBody>
      </p:sp>
      <p:sp>
        <p:nvSpPr>
          <p:cNvPr id="3" name="Content Placeholder 2"/>
          <p:cNvSpPr>
            <a:spLocks noGrp="1"/>
          </p:cNvSpPr>
          <p:nvPr>
            <p:ph idx="1"/>
          </p:nvPr>
        </p:nvSpPr>
        <p:spPr/>
        <p:txBody>
          <a:bodyPr/>
          <a:lstStyle/>
          <a:p>
            <a:r>
              <a:rPr lang="en-AU" dirty="0" smtClean="0"/>
              <a:t>OBLIGATIONS TO LAND AND PEOPLE</a:t>
            </a:r>
          </a:p>
          <a:p>
            <a:pPr marL="342900" indent="-342900">
              <a:buFont typeface="Arial" pitchFamily="34" charset="0"/>
              <a:buChar char="•"/>
            </a:pPr>
            <a:r>
              <a:rPr lang="en-AU" dirty="0" smtClean="0"/>
              <a:t>The Dreaming is inextricably connected to the land</a:t>
            </a:r>
          </a:p>
          <a:p>
            <a:pPr marL="342900" indent="-342900">
              <a:buFont typeface="Arial" pitchFamily="34" charset="0"/>
              <a:buChar char="•"/>
            </a:pPr>
            <a:r>
              <a:rPr lang="en-AU" dirty="0" smtClean="0"/>
              <a:t>Cannot separate their religion from their very specific land</a:t>
            </a:r>
          </a:p>
          <a:p>
            <a:pPr marL="342900" indent="-342900">
              <a:buFont typeface="Arial" pitchFamily="34" charset="0"/>
              <a:buChar char="•"/>
            </a:pPr>
            <a:r>
              <a:rPr lang="en-AU" dirty="0" smtClean="0"/>
              <a:t>Symbiotic relationship between the people and the land</a:t>
            </a:r>
            <a:endParaRPr lang="en-AU" dirty="0"/>
          </a:p>
        </p:txBody>
      </p:sp>
    </p:spTree>
    <p:extLst>
      <p:ext uri="{BB962C8B-B14F-4D97-AF65-F5344CB8AC3E}">
        <p14:creationId xmlns:p14="http://schemas.microsoft.com/office/powerpoint/2010/main" val="2503271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371600"/>
          </a:xfrm>
        </p:spPr>
        <p:txBody>
          <a:bodyPr/>
          <a:lstStyle/>
          <a:p>
            <a:r>
              <a:rPr lang="en-AU" dirty="0" smtClean="0"/>
              <a:t>Aboriginal spirituality 2</a:t>
            </a:r>
            <a:endParaRPr lang="en-AU" dirty="0"/>
          </a:p>
        </p:txBody>
      </p:sp>
      <p:sp>
        <p:nvSpPr>
          <p:cNvPr id="3" name="Content Placeholder 2"/>
          <p:cNvSpPr>
            <a:spLocks noGrp="1"/>
          </p:cNvSpPr>
          <p:nvPr>
            <p:ph idx="1"/>
          </p:nvPr>
        </p:nvSpPr>
        <p:spPr/>
        <p:txBody>
          <a:bodyPr/>
          <a:lstStyle/>
          <a:p>
            <a:pPr fontAlgn="base"/>
            <a:r>
              <a:rPr lang="en-AU" b="0" dirty="0"/>
              <a:t>discuss the continuing effect of dispossession on Aboriginal </a:t>
            </a:r>
            <a:r>
              <a:rPr lang="en-AU" b="0" dirty="0" err="1"/>
              <a:t>spiritualities</a:t>
            </a:r>
            <a:r>
              <a:rPr lang="en-AU" b="0" dirty="0"/>
              <a:t> in relation to:</a:t>
            </a:r>
          </a:p>
          <a:p>
            <a:pPr lvl="1" fontAlgn="base"/>
            <a:r>
              <a:rPr lang="en-AU" dirty="0"/>
              <a:t>separation from the land</a:t>
            </a:r>
          </a:p>
          <a:p>
            <a:pPr lvl="1" fontAlgn="base"/>
            <a:r>
              <a:rPr lang="en-AU" dirty="0"/>
              <a:t>separation from kinship groups</a:t>
            </a:r>
          </a:p>
          <a:p>
            <a:pPr lvl="1" fontAlgn="base"/>
            <a:r>
              <a:rPr lang="en-AU" dirty="0"/>
              <a:t>the Stolen Generations</a:t>
            </a:r>
          </a:p>
          <a:p>
            <a:endParaRPr lang="en-AU" dirty="0" smtClean="0"/>
          </a:p>
        </p:txBody>
      </p:sp>
    </p:spTree>
    <p:extLst>
      <p:ext uri="{BB962C8B-B14F-4D97-AF65-F5344CB8AC3E}">
        <p14:creationId xmlns:p14="http://schemas.microsoft.com/office/powerpoint/2010/main" val="25032711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147</TotalTime>
  <Words>1741</Words>
  <Application>Microsoft Office PowerPoint</Application>
  <PresentationFormat>On-screen Show (4:3)</PresentationFormat>
  <Paragraphs>504</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Essential</vt:lpstr>
      <vt:lpstr>Religion in Australia post 1945</vt:lpstr>
      <vt:lpstr>How is it assessed?</vt:lpstr>
      <vt:lpstr>Syllabus outcomes</vt:lpstr>
      <vt:lpstr>Syllabus outcomes</vt:lpstr>
      <vt:lpstr>ABORIGINAL SPIRITUALITY 1</vt:lpstr>
      <vt:lpstr>ABORIGINAL SPIRITUALITY 1</vt:lpstr>
      <vt:lpstr>Aboriginal spirituality 1</vt:lpstr>
      <vt:lpstr>Aboriginal spirituality 1</vt:lpstr>
      <vt:lpstr>Aboriginal spirituality 2</vt:lpstr>
      <vt:lpstr>Aboriginal spirituality 2</vt:lpstr>
      <vt:lpstr>Aboriginal spirituality 2</vt:lpstr>
      <vt:lpstr>Aboriginal spirituality 3</vt:lpstr>
      <vt:lpstr>Aboriginal spirituality 3</vt:lpstr>
      <vt:lpstr>Aboriginal spirituality 3</vt:lpstr>
      <vt:lpstr>Aboriginal spirituality 4</vt:lpstr>
      <vt:lpstr>Religious landscape 1</vt:lpstr>
      <vt:lpstr>PowerPoint Presentation</vt:lpstr>
      <vt:lpstr>Religious landscape 1</vt:lpstr>
      <vt:lpstr>Religious landscape 2</vt:lpstr>
      <vt:lpstr>Religious landscape 2</vt:lpstr>
      <vt:lpstr>Religious landscape 2</vt:lpstr>
      <vt:lpstr>Religious landscape 2</vt:lpstr>
      <vt:lpstr>Religious landscape 2</vt:lpstr>
      <vt:lpstr>Religious landscape 2</vt:lpstr>
      <vt:lpstr>Religious landscape 3</vt:lpstr>
      <vt:lpstr>Religious landscape 3</vt:lpstr>
      <vt:lpstr>Religious landscape 3</vt:lpstr>
      <vt:lpstr>Religious landscape 3</vt:lpstr>
      <vt:lpstr>Religious landscape 4</vt:lpstr>
      <vt:lpstr>Religious landscape 4</vt:lpstr>
      <vt:lpstr>reconciliation</vt:lpstr>
      <vt:lpstr>Reconciliation</vt:lpstr>
    </vt:vector>
  </TitlesOfParts>
  <Company>St Ignatius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Religion in australia post 1945</dc:title>
  <dc:creator>St Ignatius College</dc:creator>
  <cp:lastModifiedBy>St Ignatius College</cp:lastModifiedBy>
  <cp:revision>7</cp:revision>
  <dcterms:created xsi:type="dcterms:W3CDTF">2014-08-17T10:22:05Z</dcterms:created>
  <dcterms:modified xsi:type="dcterms:W3CDTF">2014-08-17T12:49:38Z</dcterms:modified>
</cp:coreProperties>
</file>