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BD91D-350E-4F0F-B4A3-64D49E69B9F6}" type="datetimeFigureOut">
              <a:rPr lang="en-AU" smtClean="0"/>
              <a:t>18/08/2014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989BD85-8E71-4B9F-82C2-7B98E7AFC8DE}" type="slidenum">
              <a:rPr lang="en-AU" smtClean="0"/>
              <a:t>‹#›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BD91D-350E-4F0F-B4A3-64D49E69B9F6}" type="datetimeFigureOut">
              <a:rPr lang="en-AU" smtClean="0"/>
              <a:t>18/08/2014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BD85-8E71-4B9F-82C2-7B98E7AFC8D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BD91D-350E-4F0F-B4A3-64D49E69B9F6}" type="datetimeFigureOut">
              <a:rPr lang="en-AU" smtClean="0"/>
              <a:t>18/08/2014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BD85-8E71-4B9F-82C2-7B98E7AFC8D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BD91D-350E-4F0F-B4A3-64D49E69B9F6}" type="datetimeFigureOut">
              <a:rPr lang="en-AU" smtClean="0"/>
              <a:t>18/08/2014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BD85-8E71-4B9F-82C2-7B98E7AFC8DE}" type="slidenum">
              <a:rPr lang="en-AU" smtClean="0"/>
              <a:t>‹#›</a:t>
            </a:fld>
            <a:endParaRPr lang="en-A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BD91D-350E-4F0F-B4A3-64D49E69B9F6}" type="datetimeFigureOut">
              <a:rPr lang="en-AU" smtClean="0"/>
              <a:t>18/08/2014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AU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989BD85-8E71-4B9F-82C2-7B98E7AFC8DE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BD91D-350E-4F0F-B4A3-64D49E69B9F6}" type="datetimeFigureOut">
              <a:rPr lang="en-AU" smtClean="0"/>
              <a:t>18/08/2014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BD85-8E71-4B9F-82C2-7B98E7AFC8DE}" type="slidenum">
              <a:rPr lang="en-AU" smtClean="0"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BD91D-350E-4F0F-B4A3-64D49E69B9F6}" type="datetimeFigureOut">
              <a:rPr lang="en-AU" smtClean="0"/>
              <a:t>18/08/2014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BD85-8E71-4B9F-82C2-7B98E7AFC8DE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BD91D-350E-4F0F-B4A3-64D49E69B9F6}" type="datetimeFigureOut">
              <a:rPr lang="en-AU" smtClean="0"/>
              <a:t>18/08/2014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BD85-8E71-4B9F-82C2-7B98E7AFC8D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BD91D-350E-4F0F-B4A3-64D49E69B9F6}" type="datetimeFigureOut">
              <a:rPr lang="en-AU" smtClean="0"/>
              <a:t>18/08/2014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BD85-8E71-4B9F-82C2-7B98E7AFC8D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BD91D-350E-4F0F-B4A3-64D49E69B9F6}" type="datetimeFigureOut">
              <a:rPr lang="en-AU" smtClean="0"/>
              <a:t>18/08/2014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BD85-8E71-4B9F-82C2-7B98E7AFC8DE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BD91D-350E-4F0F-B4A3-64D49E69B9F6}" type="datetimeFigureOut">
              <a:rPr lang="en-AU" smtClean="0"/>
              <a:t>18/08/2014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989BD85-8E71-4B9F-82C2-7B98E7AFC8DE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AABD91D-350E-4F0F-B4A3-64D49E69B9F6}" type="datetimeFigureOut">
              <a:rPr lang="en-AU" smtClean="0"/>
              <a:t>18/08/2014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989BD85-8E71-4B9F-82C2-7B98E7AFC8DE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Studies of Religion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HSC Exam Considerations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933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764704"/>
            <a:ext cx="7924800" cy="56886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AU" sz="3600" dirty="0" smtClean="0">
                <a:latin typeface="Cambria" pitchFamily="18" charset="0"/>
              </a:rPr>
              <a:t>Always remember the </a:t>
            </a:r>
            <a:r>
              <a:rPr lang="en-AU" sz="3600" u="sng" dirty="0" smtClean="0">
                <a:latin typeface="Cambria" pitchFamily="18" charset="0"/>
              </a:rPr>
              <a:t>aspects of religion</a:t>
            </a:r>
            <a:r>
              <a:rPr lang="en-AU" sz="3600" dirty="0" smtClean="0">
                <a:latin typeface="Cambria" pitchFamily="18" charset="0"/>
              </a:rPr>
              <a:t>, and the </a:t>
            </a:r>
            <a:r>
              <a:rPr lang="en-AU" sz="3600" u="sng" dirty="0" smtClean="0">
                <a:latin typeface="Cambria" pitchFamily="18" charset="0"/>
              </a:rPr>
              <a:t>adherents</a:t>
            </a:r>
            <a:r>
              <a:rPr lang="en-AU" sz="3600" dirty="0" smtClean="0">
                <a:latin typeface="Cambria" pitchFamily="18" charset="0"/>
              </a:rPr>
              <a:t>!</a:t>
            </a:r>
          </a:p>
          <a:p>
            <a:pPr marL="0" indent="0">
              <a:buNone/>
            </a:pPr>
            <a:endParaRPr lang="en-AU" sz="3600" dirty="0" smtClean="0">
              <a:latin typeface="Cambria" pitchFamily="18" charset="0"/>
            </a:endParaRPr>
          </a:p>
          <a:p>
            <a:pPr marL="0" indent="0">
              <a:buNone/>
            </a:pPr>
            <a:r>
              <a:rPr lang="en-AU" sz="3600" dirty="0" smtClean="0">
                <a:latin typeface="Cambria" pitchFamily="18" charset="0"/>
              </a:rPr>
              <a:t>What is the </a:t>
            </a:r>
            <a:r>
              <a:rPr lang="en-AU" sz="3600" u="sng" dirty="0" smtClean="0">
                <a:latin typeface="Cambria" pitchFamily="18" charset="0"/>
              </a:rPr>
              <a:t>ultimate purpose</a:t>
            </a:r>
            <a:r>
              <a:rPr lang="en-AU" sz="3600" dirty="0" smtClean="0">
                <a:latin typeface="Cambria" pitchFamily="18" charset="0"/>
              </a:rPr>
              <a:t>? Religions seek to connect adherents to the transcendent </a:t>
            </a:r>
            <a:r>
              <a:rPr lang="en-AU" sz="3600" dirty="0" smtClean="0">
                <a:latin typeface="Cambria" pitchFamily="18" charset="0"/>
              </a:rPr>
              <a:t>(</a:t>
            </a:r>
            <a:r>
              <a:rPr lang="en-AU" sz="3600" dirty="0" smtClean="0">
                <a:latin typeface="Cambria" pitchFamily="18" charset="0"/>
              </a:rPr>
              <a:t>e.g</a:t>
            </a:r>
            <a:r>
              <a:rPr lang="en-AU" sz="3600" dirty="0" smtClean="0">
                <a:latin typeface="Cambria" pitchFamily="18" charset="0"/>
              </a:rPr>
              <a:t>. </a:t>
            </a:r>
            <a:r>
              <a:rPr lang="en-AU" sz="3600" dirty="0" smtClean="0">
                <a:latin typeface="Cambria" pitchFamily="18" charset="0"/>
              </a:rPr>
              <a:t>God, enlightenment, </a:t>
            </a:r>
            <a:r>
              <a:rPr lang="en-AU" sz="3600" dirty="0" err="1" smtClean="0">
                <a:latin typeface="Cambria" pitchFamily="18" charset="0"/>
              </a:rPr>
              <a:t>etc</a:t>
            </a:r>
            <a:r>
              <a:rPr lang="en-AU" sz="3600" dirty="0" smtClean="0">
                <a:latin typeface="Cambria" pitchFamily="18" charset="0"/>
              </a:rPr>
              <a:t>)</a:t>
            </a:r>
          </a:p>
          <a:p>
            <a:pPr marL="0" indent="0">
              <a:buNone/>
            </a:pPr>
            <a:endParaRPr lang="en-AU" sz="36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AU" sz="3600" dirty="0" smtClean="0">
                <a:latin typeface="Cambria" pitchFamily="18" charset="0"/>
              </a:rPr>
              <a:t>How does the religion </a:t>
            </a:r>
            <a:r>
              <a:rPr lang="en-AU" sz="3600" u="sng" dirty="0" smtClean="0">
                <a:latin typeface="Cambria" pitchFamily="18" charset="0"/>
              </a:rPr>
              <a:t>provide meaning</a:t>
            </a:r>
            <a:r>
              <a:rPr lang="en-AU" sz="3600" dirty="0" smtClean="0">
                <a:latin typeface="Cambria" pitchFamily="18" charset="0"/>
              </a:rPr>
              <a:t>? Religious worldviews seek to make sense of the world (</a:t>
            </a:r>
            <a:r>
              <a:rPr lang="en-AU" sz="3600" dirty="0" smtClean="0">
                <a:latin typeface="Cambria" pitchFamily="18" charset="0"/>
              </a:rPr>
              <a:t>e.g. the Four Noble Truths, we are made in the image and likeness of God, Allah has a will for all things, </a:t>
            </a:r>
            <a:r>
              <a:rPr lang="en-AU" sz="3600" dirty="0" err="1" smtClean="0">
                <a:latin typeface="Cambria" pitchFamily="18" charset="0"/>
              </a:rPr>
              <a:t>etc</a:t>
            </a:r>
            <a:r>
              <a:rPr lang="en-AU" sz="3600" dirty="0" smtClean="0">
                <a:latin typeface="Cambria" pitchFamily="18" charset="0"/>
              </a:rPr>
              <a:t>)</a:t>
            </a:r>
            <a:endParaRPr lang="en-AU" sz="3600" dirty="0" smtClean="0">
              <a:latin typeface="Cambria" pitchFamily="18" charset="0"/>
            </a:endParaRPr>
          </a:p>
          <a:p>
            <a:pPr marL="0" indent="0">
              <a:buNone/>
            </a:pPr>
            <a:endParaRPr lang="en-AU" sz="36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AU" sz="3600" dirty="0" smtClean="0">
                <a:latin typeface="Cambria" pitchFamily="18" charset="0"/>
              </a:rPr>
              <a:t>Religions are ‘living’ and ‘dynamic’ because the adherents follow them and shape them. Remember the diagram…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7257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2"/>
            <a:ext cx="9114663" cy="6867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500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DIRECTIVE TERMS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KNOW the Board of Studies Directive Terms</a:t>
            </a:r>
          </a:p>
          <a:p>
            <a:pPr marL="0" indent="0">
              <a:buNone/>
            </a:pPr>
            <a:r>
              <a:rPr lang="en-AU" dirty="0" smtClean="0"/>
              <a:t>Use appropriate words in your response to make sure you are addressing </a:t>
            </a:r>
            <a:r>
              <a:rPr lang="en-AU" smtClean="0"/>
              <a:t>the directive term.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94240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To indicate additional points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114675" cy="4525963"/>
          </a:xfrm>
        </p:spPr>
        <p:txBody>
          <a:bodyPr>
            <a:normAutofit/>
          </a:bodyPr>
          <a:lstStyle/>
          <a:p>
            <a:r>
              <a:rPr lang="en-AU" smtClean="0"/>
              <a:t>In addition</a:t>
            </a:r>
          </a:p>
          <a:p>
            <a:r>
              <a:rPr lang="en-AU" smtClean="0"/>
              <a:t>Again</a:t>
            </a:r>
          </a:p>
          <a:p>
            <a:r>
              <a:rPr lang="en-AU" smtClean="0"/>
              <a:t>Also</a:t>
            </a:r>
          </a:p>
          <a:p>
            <a:r>
              <a:rPr lang="en-AU" smtClean="0"/>
              <a:t>Besides</a:t>
            </a:r>
          </a:p>
          <a:p>
            <a:r>
              <a:rPr lang="en-AU" smtClean="0"/>
              <a:t>Finally</a:t>
            </a:r>
          </a:p>
          <a:p>
            <a:r>
              <a:rPr lang="en-AU" smtClean="0"/>
              <a:t>Further</a:t>
            </a:r>
          </a:p>
          <a:p>
            <a:r>
              <a:rPr lang="en-AU" smtClean="0"/>
              <a:t>Furthermore</a:t>
            </a:r>
          </a:p>
          <a:p>
            <a:r>
              <a:rPr lang="en-AU" smtClean="0"/>
              <a:t>Moreover</a:t>
            </a:r>
          </a:p>
          <a:p>
            <a:r>
              <a:rPr lang="en-AU" smtClean="0"/>
              <a:t>Next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14500"/>
            <a:ext cx="1357313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D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E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S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C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I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B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500" y="1643063"/>
            <a:ext cx="1357313" cy="45259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O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U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T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L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I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N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E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AU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37673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To indicate examples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sz="3200" smtClean="0"/>
              <a:t>For example</a:t>
            </a:r>
          </a:p>
          <a:p>
            <a:r>
              <a:rPr lang="en-AU" sz="3200" smtClean="0"/>
              <a:t>For instance</a:t>
            </a:r>
          </a:p>
          <a:p>
            <a:r>
              <a:rPr lang="en-AU" sz="3200" smtClean="0"/>
              <a:t>To illustrate</a:t>
            </a:r>
          </a:p>
          <a:p>
            <a:r>
              <a:rPr lang="en-AU" sz="3200" smtClean="0"/>
              <a:t>In other words</a:t>
            </a:r>
          </a:p>
          <a:p>
            <a:r>
              <a:rPr lang="en-AU" sz="3200" smtClean="0"/>
              <a:t>By way of illustration</a:t>
            </a:r>
          </a:p>
          <a:p>
            <a:r>
              <a:rPr lang="en-AU" sz="3200" smtClean="0"/>
              <a:t>In this case</a:t>
            </a:r>
          </a:p>
          <a:p>
            <a:r>
              <a:rPr lang="en-AU" sz="3200" smtClean="0"/>
              <a:t>Specifically</a:t>
            </a:r>
          </a:p>
          <a:p>
            <a:r>
              <a:rPr lang="en-AU" sz="3200" smtClean="0"/>
              <a:t>In particular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43563" y="1214438"/>
            <a:ext cx="995362" cy="5643562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500" dirty="0" smtClean="0">
                <a:solidFill>
                  <a:schemeClr val="accent5">
                    <a:lumMod val="75000"/>
                  </a:schemeClr>
                </a:solidFill>
              </a:rPr>
              <a:t>D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500" dirty="0" smtClean="0">
                <a:solidFill>
                  <a:schemeClr val="accent5">
                    <a:lumMod val="75000"/>
                  </a:schemeClr>
                </a:solidFill>
              </a:rPr>
              <a:t>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500" dirty="0" smtClean="0">
                <a:solidFill>
                  <a:schemeClr val="accent5">
                    <a:lumMod val="75000"/>
                  </a:schemeClr>
                </a:solidFill>
              </a:rPr>
              <a:t>M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500" dirty="0" smtClean="0">
                <a:solidFill>
                  <a:schemeClr val="accent5">
                    <a:lumMod val="75000"/>
                  </a:schemeClr>
                </a:solidFill>
              </a:rPr>
              <a:t>O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500" dirty="0" smtClean="0">
                <a:solidFill>
                  <a:schemeClr val="accent5">
                    <a:lumMod val="75000"/>
                  </a:schemeClr>
                </a:solidFill>
              </a:rPr>
              <a:t>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500" dirty="0" smtClean="0">
                <a:solidFill>
                  <a:schemeClr val="accent5">
                    <a:lumMod val="75000"/>
                  </a:schemeClr>
                </a:solidFill>
              </a:rPr>
              <a:t>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500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500" dirty="0" smtClean="0">
                <a:solidFill>
                  <a:schemeClr val="accent5">
                    <a:lumMod val="75000"/>
                  </a:schemeClr>
                </a:solidFill>
              </a:rPr>
              <a:t>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500" dirty="0" smtClean="0">
                <a:solidFill>
                  <a:schemeClr val="accent5">
                    <a:lumMod val="75000"/>
                  </a:schemeClr>
                </a:solidFill>
              </a:rPr>
              <a:t>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500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500" dirty="0" smtClean="0">
                <a:solidFill>
                  <a:schemeClr val="accent5">
                    <a:lumMod val="75000"/>
                  </a:schemeClr>
                </a:solidFill>
              </a:rPr>
              <a:t>E</a:t>
            </a:r>
          </a:p>
          <a:p>
            <a:pPr fontAlgn="auto">
              <a:spcAft>
                <a:spcPts val="0"/>
              </a:spcAft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58219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To indicate cause and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433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dirty="0" smtClean="0"/>
              <a:t>Accordingly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dirty="0" smtClean="0"/>
              <a:t>As a result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dirty="0" smtClean="0"/>
              <a:t>Hence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dirty="0" smtClean="0"/>
              <a:t>Consequently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dirty="0" smtClean="0"/>
              <a:t>Subsequently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dirty="0" smtClean="0"/>
              <a:t>Otherwise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dirty="0" smtClean="0"/>
              <a:t>Therefore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dirty="0" smtClean="0"/>
              <a:t>Thus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357688" y="1714500"/>
            <a:ext cx="35433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E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X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P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L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A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I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143461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To indicate significance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625" y="1285875"/>
            <a:ext cx="4038600" cy="52578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sz="3500" dirty="0" smtClean="0"/>
              <a:t>Profound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3500" dirty="0" smtClean="0"/>
              <a:t>Strong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3500" dirty="0" smtClean="0"/>
              <a:t>Integral to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3500" dirty="0" smtClean="0"/>
              <a:t>Important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3500" dirty="0" smtClean="0"/>
              <a:t>Great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3500" dirty="0" smtClean="0"/>
              <a:t>Extreme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3500" dirty="0" smtClean="0"/>
              <a:t>Pronounced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3500" dirty="0" smtClean="0"/>
              <a:t>Abundant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3500" dirty="0" smtClean="0"/>
              <a:t>Limited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3500" smtClean="0"/>
              <a:t>Inconsistent</a:t>
            </a:r>
            <a:endParaRPr lang="en-AU" sz="3500" dirty="0" smtClean="0"/>
          </a:p>
          <a:p>
            <a:pPr fontAlgn="auto">
              <a:spcAft>
                <a:spcPts val="0"/>
              </a:spcAft>
              <a:defRPr/>
            </a:pPr>
            <a:endParaRPr lang="en-AU" dirty="0" smtClean="0"/>
          </a:p>
          <a:p>
            <a:pPr fontAlgn="auto">
              <a:spcAft>
                <a:spcPts val="0"/>
              </a:spcAft>
              <a:defRPr/>
            </a:pP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1138238" cy="45259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200" dirty="0" smtClean="0">
                <a:solidFill>
                  <a:schemeClr val="accent5">
                    <a:lumMod val="75000"/>
                  </a:schemeClr>
                </a:solidFill>
              </a:rPr>
              <a:t>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200" dirty="0" smtClean="0">
                <a:solidFill>
                  <a:schemeClr val="accent5">
                    <a:lumMod val="75000"/>
                  </a:schemeClr>
                </a:solidFill>
              </a:rPr>
              <a:t>V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200" dirty="0" smtClean="0">
                <a:solidFill>
                  <a:schemeClr val="accent5">
                    <a:lumMod val="75000"/>
                  </a:schemeClr>
                </a:solidFill>
              </a:rPr>
              <a:t>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200" dirty="0" smtClean="0">
                <a:solidFill>
                  <a:schemeClr val="accent5">
                    <a:lumMod val="75000"/>
                  </a:schemeClr>
                </a:solidFill>
              </a:rPr>
              <a:t>L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200" dirty="0" smtClean="0">
                <a:solidFill>
                  <a:schemeClr val="accent5">
                    <a:lumMod val="75000"/>
                  </a:schemeClr>
                </a:solidFill>
              </a:rPr>
              <a:t>U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200" dirty="0" smtClean="0">
                <a:solidFill>
                  <a:schemeClr val="accent5">
                    <a:lumMod val="75000"/>
                  </a:schemeClr>
                </a:solidFill>
              </a:rPr>
              <a:t>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200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200" dirty="0" smtClean="0">
                <a:solidFill>
                  <a:schemeClr val="accent5">
                    <a:lumMod val="75000"/>
                  </a:schemeClr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942563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dirty="0" smtClean="0"/>
              <a:t>To indicate consequence of an argument</a:t>
            </a:r>
            <a:endParaRPr lang="en-AU" dirty="0"/>
          </a:p>
        </p:txBody>
      </p:sp>
      <p:sp>
        <p:nvSpPr>
          <p:cNvPr id="9219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sz="3200" smtClean="0"/>
              <a:t>Therefore</a:t>
            </a:r>
          </a:p>
          <a:p>
            <a:r>
              <a:rPr lang="en-AU" sz="3200" smtClean="0"/>
              <a:t>Consequently</a:t>
            </a:r>
          </a:p>
          <a:p>
            <a:r>
              <a:rPr lang="en-AU" sz="3200" smtClean="0"/>
              <a:t>Accordingly</a:t>
            </a:r>
          </a:p>
          <a:p>
            <a:r>
              <a:rPr lang="en-AU" sz="3200" smtClean="0"/>
              <a:t>Hence</a:t>
            </a:r>
          </a:p>
          <a:p>
            <a:r>
              <a:rPr lang="en-AU" sz="3200" smtClean="0"/>
              <a:t>As a consequence</a:t>
            </a:r>
          </a:p>
          <a:p>
            <a:r>
              <a:rPr lang="en-AU" sz="3200" smtClean="0"/>
              <a:t>Otherwise</a:t>
            </a:r>
          </a:p>
          <a:p>
            <a:r>
              <a:rPr lang="en-AU" sz="3200" smtClean="0"/>
              <a:t>Thereupon</a:t>
            </a:r>
          </a:p>
          <a:p>
            <a:r>
              <a:rPr lang="en-AU" sz="3200" smtClean="0"/>
              <a:t>Directly</a:t>
            </a:r>
          </a:p>
          <a:p>
            <a:r>
              <a:rPr lang="en-AU" sz="3200" smtClean="0"/>
              <a:t>As a result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2125" y="1571625"/>
            <a:ext cx="1423988" cy="45259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200" dirty="0" smtClean="0">
                <a:solidFill>
                  <a:schemeClr val="accent5">
                    <a:lumMod val="75000"/>
                  </a:schemeClr>
                </a:solidFill>
              </a:rPr>
              <a:t>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200" dirty="0" smtClean="0">
                <a:solidFill>
                  <a:schemeClr val="accent5">
                    <a:lumMod val="75000"/>
                  </a:schemeClr>
                </a:solidFill>
              </a:rPr>
              <a:t>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200" dirty="0" smtClean="0">
                <a:solidFill>
                  <a:schemeClr val="accent5">
                    <a:lumMod val="75000"/>
                  </a:schemeClr>
                </a:solidFill>
              </a:rPr>
              <a:t>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200" dirty="0" smtClean="0">
                <a:solidFill>
                  <a:schemeClr val="accent5">
                    <a:lumMod val="75000"/>
                  </a:schemeClr>
                </a:solidFill>
              </a:rPr>
              <a:t>L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200" dirty="0" smtClean="0">
                <a:solidFill>
                  <a:schemeClr val="accent5">
                    <a:lumMod val="75000"/>
                  </a:schemeClr>
                </a:solidFill>
              </a:rPr>
              <a:t>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200" dirty="0" smtClean="0">
                <a:solidFill>
                  <a:schemeClr val="accent5">
                    <a:lumMod val="75000"/>
                  </a:schemeClr>
                </a:solidFill>
              </a:rPr>
              <a:t>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200" dirty="0" smtClean="0">
                <a:solidFill>
                  <a:schemeClr val="accent5">
                    <a:lumMod val="75000"/>
                  </a:schemeClr>
                </a:solidFill>
              </a:rPr>
              <a:t>I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3200" dirty="0" smtClean="0">
                <a:solidFill>
                  <a:schemeClr val="accent5">
                    <a:lumMod val="75000"/>
                  </a:schemeClr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5530492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</TotalTime>
  <Words>265</Words>
  <Application>Microsoft Office PowerPoint</Application>
  <PresentationFormat>On-screen Show (4:3)</PresentationFormat>
  <Paragraphs>110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HSC Exam Considerations</vt:lpstr>
      <vt:lpstr>PowerPoint Presentation</vt:lpstr>
      <vt:lpstr>PowerPoint Presentation</vt:lpstr>
      <vt:lpstr>DIRECTIVE TERMS</vt:lpstr>
      <vt:lpstr>To indicate additional points</vt:lpstr>
      <vt:lpstr>To indicate examples</vt:lpstr>
      <vt:lpstr>To indicate cause and effect</vt:lpstr>
      <vt:lpstr>To indicate significance</vt:lpstr>
      <vt:lpstr>To indicate consequence of an argument</vt:lpstr>
    </vt:vector>
  </TitlesOfParts>
  <Company>St Ignatius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HSC Exam Considerations</dc:title>
  <dc:creator>St Ignatius College</dc:creator>
  <cp:lastModifiedBy>St Ignatius College</cp:lastModifiedBy>
  <cp:revision>3</cp:revision>
  <dcterms:created xsi:type="dcterms:W3CDTF">2014-08-18T05:08:35Z</dcterms:created>
  <dcterms:modified xsi:type="dcterms:W3CDTF">2014-08-18T05:13:44Z</dcterms:modified>
</cp:coreProperties>
</file>