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0" r:id="rId3"/>
    <p:sldId id="261" r:id="rId4"/>
    <p:sldId id="269" r:id="rId5"/>
    <p:sldId id="262" r:id="rId6"/>
    <p:sldId id="264" r:id="rId7"/>
    <p:sldId id="266" r:id="rId8"/>
    <p:sldId id="268" r:id="rId9"/>
    <p:sldId id="267" r:id="rId10"/>
    <p:sldId id="265" r:id="rId11"/>
    <p:sldId id="263"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870"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20" name="Footer Placeholder 19"/>
          <p:cNvSpPr>
            <a:spLocks noGrp="1"/>
          </p:cNvSpPr>
          <p:nvPr>
            <p:ph type="ftr" sz="quarter" idx="11"/>
          </p:nvPr>
        </p:nvSpPr>
        <p:spPr/>
        <p:txBody>
          <a:bodyPr/>
          <a:lstStyle>
            <a:extLst/>
          </a:lstStyle>
          <a:p>
            <a:endParaRPr lang="en-AU"/>
          </a:p>
        </p:txBody>
      </p:sp>
      <p:sp>
        <p:nvSpPr>
          <p:cNvPr id="10" name="Slide Number Placeholder 9"/>
          <p:cNvSpPr>
            <a:spLocks noGrp="1"/>
          </p:cNvSpPr>
          <p:nvPr>
            <p:ph type="sldNum" sz="quarter" idx="12"/>
          </p:nvPr>
        </p:nvSpPr>
        <p:spPr/>
        <p:txBody>
          <a:bodyPr/>
          <a:lstStyle>
            <a:extLst/>
          </a:lstStyle>
          <a:p>
            <a:fld id="{2853BCEC-63BF-4185-B6DF-9D16403E651F}" type="slidenum">
              <a:rPr lang="en-AU" smtClean="0"/>
              <a:t>‹#›</a:t>
            </a:fld>
            <a:endParaRPr lang="en-AU"/>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2853BCEC-63BF-4185-B6DF-9D16403E651F}"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2853BCEC-63BF-4185-B6DF-9D16403E651F}"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2853BCEC-63BF-4185-B6DF-9D16403E651F}"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2853BCEC-63BF-4185-B6DF-9D16403E651F}" type="slidenum">
              <a:rPr lang="en-AU" smtClean="0"/>
              <a:t>‹#›</a:t>
            </a:fld>
            <a:endParaRPr lang="en-AU"/>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2853BCEC-63BF-4185-B6DF-9D16403E651F}"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2853BCEC-63BF-4185-B6DF-9D16403E651F}"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2853BCEC-63BF-4185-B6DF-9D16403E651F}"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3" name="Footer Placeholder 2"/>
          <p:cNvSpPr>
            <a:spLocks noGrp="1"/>
          </p:cNvSpPr>
          <p:nvPr>
            <p:ph type="ftr" sz="quarter" idx="11"/>
          </p:nvPr>
        </p:nvSpPr>
        <p:spPr/>
        <p:txBody>
          <a:bodyPr/>
          <a:lstStyle>
            <a:extLst/>
          </a:lstStyle>
          <a:p>
            <a:endParaRPr lang="en-AU"/>
          </a:p>
        </p:txBody>
      </p:sp>
      <p:sp>
        <p:nvSpPr>
          <p:cNvPr id="4" name="Slide Number Placeholder 3"/>
          <p:cNvSpPr>
            <a:spLocks noGrp="1"/>
          </p:cNvSpPr>
          <p:nvPr>
            <p:ph type="sldNum" sz="quarter" idx="12"/>
          </p:nvPr>
        </p:nvSpPr>
        <p:spPr/>
        <p:txBody>
          <a:bodyPr/>
          <a:lstStyle>
            <a:extLst/>
          </a:lstStyle>
          <a:p>
            <a:fld id="{2853BCEC-63BF-4185-B6DF-9D16403E651F}" type="slidenum">
              <a:rPr lang="en-AU" smtClean="0"/>
              <a:t>‹#›</a:t>
            </a:fld>
            <a:endParaRPr lang="en-AU"/>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2853BCEC-63BF-4185-B6DF-9D16403E651F}"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64521E1-87FA-4BA0-AAE2-CF4349025B06}" type="datetimeFigureOut">
              <a:rPr lang="en-AU" smtClean="0"/>
              <a:t>18/08/2014</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2853BCEC-63BF-4185-B6DF-9D16403E651F}" type="slidenum">
              <a:rPr lang="en-AU" smtClean="0"/>
              <a:t>‹#›</a:t>
            </a:fld>
            <a:endParaRPr lang="en-AU"/>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64521E1-87FA-4BA0-AAE2-CF4349025B06}" type="datetimeFigureOut">
              <a:rPr lang="en-AU" smtClean="0"/>
              <a:t>18/08/2014</a:t>
            </a:fld>
            <a:endParaRPr lang="en-AU"/>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853BCEC-63BF-4185-B6DF-9D16403E651F}" type="slidenum">
              <a:rPr lang="en-AU" smtClean="0"/>
              <a:t>‹#›</a:t>
            </a:fld>
            <a:endParaRPr lang="en-AU"/>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Buddhism</a:t>
            </a:r>
            <a:endParaRPr lang="en-AU" dirty="0"/>
          </a:p>
        </p:txBody>
      </p:sp>
      <p:sp>
        <p:nvSpPr>
          <p:cNvPr id="3" name="Subtitle 2"/>
          <p:cNvSpPr>
            <a:spLocks noGrp="1"/>
          </p:cNvSpPr>
          <p:nvPr>
            <p:ph type="subTitle" idx="1"/>
          </p:nvPr>
        </p:nvSpPr>
        <p:spPr/>
        <p:txBody>
          <a:bodyPr/>
          <a:lstStyle/>
          <a:p>
            <a:r>
              <a:rPr lang="en-AU" dirty="0" smtClean="0"/>
              <a:t>Religious Tradition Depth Study</a:t>
            </a:r>
            <a:endParaRPr lang="en-AU" dirty="0"/>
          </a:p>
        </p:txBody>
      </p:sp>
    </p:spTree>
    <p:extLst>
      <p:ext uri="{BB962C8B-B14F-4D97-AF65-F5344CB8AC3E}">
        <p14:creationId xmlns:p14="http://schemas.microsoft.com/office/powerpoint/2010/main" val="2838161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Environmental Ethics</a:t>
            </a:r>
            <a:endParaRPr lang="en-AU" dirty="0"/>
          </a:p>
        </p:txBody>
      </p:sp>
      <p:sp>
        <p:nvSpPr>
          <p:cNvPr id="3" name="Content Placeholder 2"/>
          <p:cNvSpPr>
            <a:spLocks noGrp="1"/>
          </p:cNvSpPr>
          <p:nvPr>
            <p:ph idx="1"/>
          </p:nvPr>
        </p:nvSpPr>
        <p:spPr>
          <a:xfrm>
            <a:off x="1115616" y="1412776"/>
            <a:ext cx="7498080" cy="4800600"/>
          </a:xfrm>
        </p:spPr>
        <p:txBody>
          <a:bodyPr>
            <a:normAutofit fontScale="62500" lnSpcReduction="20000"/>
          </a:bodyPr>
          <a:lstStyle/>
          <a:p>
            <a:r>
              <a:rPr lang="en-AU" dirty="0" smtClean="0"/>
              <a:t>Link the teachings back to the Five Precepts (especially “to abstain from harming living beings”)</a:t>
            </a:r>
          </a:p>
          <a:p>
            <a:r>
              <a:rPr lang="en-AU" dirty="0" smtClean="0"/>
              <a:t>Link the teachings </a:t>
            </a:r>
            <a:r>
              <a:rPr lang="en-AU" dirty="0"/>
              <a:t>to the core </a:t>
            </a:r>
            <a:r>
              <a:rPr lang="en-AU" dirty="0" smtClean="0"/>
              <a:t>ideals of Buddhism: </a:t>
            </a:r>
            <a:endParaRPr lang="en-AU" dirty="0"/>
          </a:p>
          <a:p>
            <a:pPr lvl="1"/>
            <a:r>
              <a:rPr lang="en-AU" dirty="0" err="1"/>
              <a:t>Metta</a:t>
            </a:r>
            <a:r>
              <a:rPr lang="en-AU" dirty="0"/>
              <a:t> (loving kindness)</a:t>
            </a:r>
          </a:p>
          <a:p>
            <a:pPr lvl="1"/>
            <a:r>
              <a:rPr lang="en-AU" dirty="0"/>
              <a:t>Ahimsa (non-violence</a:t>
            </a:r>
            <a:r>
              <a:rPr lang="en-AU" dirty="0" smtClean="0"/>
              <a:t>)</a:t>
            </a:r>
          </a:p>
          <a:p>
            <a:r>
              <a:rPr lang="en-AU" dirty="0" smtClean="0"/>
              <a:t>Link the teachings to the principal beliefs of Buddhism:</a:t>
            </a:r>
          </a:p>
          <a:p>
            <a:pPr lvl="1"/>
            <a:r>
              <a:rPr lang="en-AU" dirty="0" smtClean="0"/>
              <a:t>Karma, Samsara, Nirvana – what is the ultimate purpose for Buddhists?</a:t>
            </a:r>
          </a:p>
          <a:p>
            <a:pPr lvl="1"/>
            <a:endParaRPr lang="en-AU" dirty="0" smtClean="0"/>
          </a:p>
          <a:p>
            <a:r>
              <a:rPr lang="en-AU" dirty="0" smtClean="0"/>
              <a:t>Discuss issues such as:</a:t>
            </a:r>
            <a:endParaRPr lang="en-AU" dirty="0"/>
          </a:p>
          <a:p>
            <a:pPr lvl="1"/>
            <a:r>
              <a:rPr lang="en-AU" dirty="0"/>
              <a:t>Pollution, deforestation, logging, </a:t>
            </a:r>
            <a:r>
              <a:rPr lang="en-AU" dirty="0" smtClean="0"/>
              <a:t>overpopulation, hunting for sport – basically, anything at all to do with the environment. </a:t>
            </a:r>
          </a:p>
          <a:p>
            <a:r>
              <a:rPr lang="en-AU" dirty="0" smtClean="0"/>
              <a:t>Remember: humans are very much part of the environment, as all things are connected (interdependent origination) – from nature (plants and animals) to humans. SO when you are effecting nature, you are also affecting humans, and vice versa.</a:t>
            </a:r>
          </a:p>
          <a:p>
            <a:endParaRPr lang="en-AU" dirty="0"/>
          </a:p>
        </p:txBody>
      </p:sp>
    </p:spTree>
    <p:extLst>
      <p:ext uri="{BB962C8B-B14F-4D97-AF65-F5344CB8AC3E}">
        <p14:creationId xmlns:p14="http://schemas.microsoft.com/office/powerpoint/2010/main" val="2994469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Environmental Ethics</a:t>
            </a:r>
            <a:endParaRPr lang="en-AU" dirty="0"/>
          </a:p>
        </p:txBody>
      </p:sp>
      <p:sp>
        <p:nvSpPr>
          <p:cNvPr id="3" name="Content Placeholder 2"/>
          <p:cNvSpPr>
            <a:spLocks noGrp="1"/>
          </p:cNvSpPr>
          <p:nvPr>
            <p:ph idx="1"/>
          </p:nvPr>
        </p:nvSpPr>
        <p:spPr/>
        <p:txBody>
          <a:bodyPr/>
          <a:lstStyle/>
          <a:p>
            <a:r>
              <a:rPr lang="en-AU" b="1" dirty="0" smtClean="0"/>
              <a:t>Some quotes</a:t>
            </a:r>
          </a:p>
          <a:p>
            <a:r>
              <a:rPr lang="en-AU" sz="1600" i="1" dirty="0">
                <a:cs typeface="Times New Roman" pitchFamily="18" charset="0"/>
              </a:rPr>
              <a:t>Destruction of nature and natural resources results from ignorance, greed, and lack of respect for the earth's living things. This lack of respect extends even to the earth's human descendants, the future generations who will inherit a vastly degraded planet if world peace does not become a reality and if destruction of the natural environment continues at the present rate</a:t>
            </a:r>
            <a:r>
              <a:rPr lang="en-AU" sz="1600" dirty="0">
                <a:cs typeface="Times New Roman" pitchFamily="18" charset="0"/>
              </a:rPr>
              <a:t>. </a:t>
            </a:r>
            <a:r>
              <a:rPr lang="en-AU" sz="1600" dirty="0" smtClean="0">
                <a:cs typeface="Times New Roman" pitchFamily="18" charset="0"/>
              </a:rPr>
              <a:t>(Dalai Lama)</a:t>
            </a:r>
          </a:p>
          <a:p>
            <a:r>
              <a:rPr lang="en-AU" sz="1600" i="1" dirty="0">
                <a:solidFill>
                  <a:srgbClr val="0070C0"/>
                </a:solidFill>
                <a:cs typeface="Times New Roman" pitchFamily="18" charset="0"/>
              </a:rPr>
              <a:t>He who has understanding and great wisdom does not will </a:t>
            </a:r>
            <a:r>
              <a:rPr lang="en-AU" sz="1600" i="1" dirty="0" smtClean="0">
                <a:solidFill>
                  <a:srgbClr val="0070C0"/>
                </a:solidFill>
                <a:cs typeface="Times New Roman" pitchFamily="18" charset="0"/>
              </a:rPr>
              <a:t>for </a:t>
            </a:r>
            <a:r>
              <a:rPr lang="en-AU" sz="1600" i="1" dirty="0">
                <a:solidFill>
                  <a:srgbClr val="0070C0"/>
                </a:solidFill>
                <a:cs typeface="Times New Roman" pitchFamily="18" charset="0"/>
              </a:rPr>
              <a:t>the harm of himself, of others, or of both. So willing, he wills for the welfare of himself, of others, of both, and of the whole world. Thus, monk, one has understanding and great wisdom</a:t>
            </a:r>
            <a:r>
              <a:rPr lang="en-AU" sz="1600" dirty="0">
                <a:solidFill>
                  <a:srgbClr val="0070C0"/>
                </a:solidFill>
                <a:cs typeface="Times New Roman" pitchFamily="18" charset="0"/>
              </a:rPr>
              <a:t>. </a:t>
            </a:r>
            <a:r>
              <a:rPr lang="en-AU" sz="1600" dirty="0" smtClean="0">
                <a:solidFill>
                  <a:srgbClr val="0070C0"/>
                </a:solidFill>
                <a:cs typeface="Times New Roman" pitchFamily="18" charset="0"/>
              </a:rPr>
              <a:t>(</a:t>
            </a:r>
            <a:r>
              <a:rPr lang="en-AU" sz="1600" dirty="0" err="1">
                <a:solidFill>
                  <a:srgbClr val="0070C0"/>
                </a:solidFill>
                <a:cs typeface="Times New Roman" pitchFamily="18" charset="0"/>
              </a:rPr>
              <a:t>Aguttara</a:t>
            </a:r>
            <a:r>
              <a:rPr lang="en-AU" sz="1600" dirty="0">
                <a:solidFill>
                  <a:srgbClr val="0070C0"/>
                </a:solidFill>
                <a:cs typeface="Times New Roman" pitchFamily="18" charset="0"/>
              </a:rPr>
              <a:t> </a:t>
            </a:r>
            <a:r>
              <a:rPr lang="en-AU" sz="1600" dirty="0" err="1">
                <a:solidFill>
                  <a:srgbClr val="0070C0"/>
                </a:solidFill>
                <a:cs typeface="Times New Roman" pitchFamily="18" charset="0"/>
              </a:rPr>
              <a:t>Nikāya</a:t>
            </a:r>
            <a:r>
              <a:rPr lang="en-AU" sz="1600" dirty="0">
                <a:solidFill>
                  <a:srgbClr val="0070C0"/>
                </a:solidFill>
                <a:cs typeface="Times New Roman" pitchFamily="18" charset="0"/>
              </a:rPr>
              <a:t> .II.179)</a:t>
            </a:r>
            <a:r>
              <a:rPr lang="en-US" sz="1600" dirty="0">
                <a:solidFill>
                  <a:srgbClr val="0070C0"/>
                </a:solidFill>
              </a:rPr>
              <a:t> </a:t>
            </a:r>
            <a:endParaRPr lang="en-US" sz="1600" dirty="0" smtClean="0">
              <a:solidFill>
                <a:srgbClr val="0070C0"/>
              </a:solidFill>
            </a:endParaRPr>
          </a:p>
          <a:p>
            <a:r>
              <a:rPr lang="en-AU" sz="1600" i="1" dirty="0" smtClean="0">
                <a:solidFill>
                  <a:schemeClr val="tx2">
                    <a:lumMod val="60000"/>
                    <a:lumOff val="40000"/>
                  </a:schemeClr>
                </a:solidFill>
                <a:cs typeface="Times New Roman" pitchFamily="18" charset="0"/>
              </a:rPr>
              <a:t>Monks</a:t>
            </a:r>
            <a:r>
              <a:rPr lang="en-AU" sz="1600" i="1" dirty="0">
                <a:solidFill>
                  <a:schemeClr val="tx2">
                    <a:lumMod val="60000"/>
                    <a:lumOff val="40000"/>
                  </a:schemeClr>
                </a:solidFill>
                <a:cs typeface="Times New Roman" pitchFamily="18" charset="0"/>
              </a:rPr>
              <a:t>, you have not a mother or a father who might tend you. If you, monks, do not tend one another, then who is there who will tend you? Whoever, monks, would tend me, he should tend the </a:t>
            </a:r>
            <a:r>
              <a:rPr lang="en-AU" sz="1600" i="1" dirty="0" smtClean="0">
                <a:solidFill>
                  <a:schemeClr val="tx2">
                    <a:lumMod val="60000"/>
                    <a:lumOff val="40000"/>
                  </a:schemeClr>
                </a:solidFill>
                <a:cs typeface="Times New Roman" pitchFamily="18" charset="0"/>
              </a:rPr>
              <a:t>sick</a:t>
            </a:r>
            <a:r>
              <a:rPr lang="en-AU" sz="1600" i="1" dirty="0">
                <a:solidFill>
                  <a:schemeClr val="tx2">
                    <a:lumMod val="60000"/>
                    <a:lumOff val="40000"/>
                  </a:schemeClr>
                </a:solidFill>
                <a:cs typeface="Times New Roman" pitchFamily="18" charset="0"/>
              </a:rPr>
              <a:t> </a:t>
            </a:r>
            <a:r>
              <a:rPr lang="en-AU" sz="1600" dirty="0" smtClean="0">
                <a:solidFill>
                  <a:schemeClr val="tx2">
                    <a:lumMod val="60000"/>
                    <a:lumOff val="40000"/>
                  </a:schemeClr>
                </a:solidFill>
                <a:cs typeface="Times New Roman" pitchFamily="18" charset="0"/>
              </a:rPr>
              <a:t>(Buddha) (Vin.I.302)</a:t>
            </a:r>
            <a:r>
              <a:rPr lang="en-AU" sz="1600" b="1" dirty="0" smtClean="0">
                <a:cs typeface="Times New Roman" pitchFamily="18" charset="0"/>
              </a:rPr>
              <a:t> </a:t>
            </a:r>
            <a:endParaRPr lang="en-AU" sz="1600" b="1" dirty="0" smtClean="0">
              <a:cs typeface="Times New Roman" pitchFamily="18" charset="0"/>
            </a:endParaRPr>
          </a:p>
          <a:p>
            <a:r>
              <a:rPr lang="en-AU" sz="1600" i="1" dirty="0" smtClean="0">
                <a:solidFill>
                  <a:srgbClr val="C00000"/>
                </a:solidFill>
                <a:latin typeface="+mj-lt"/>
                <a:cs typeface="Times New Roman" pitchFamily="18" charset="0"/>
              </a:rPr>
              <a:t>Progress </a:t>
            </a:r>
            <a:r>
              <a:rPr lang="en-AU" sz="1600" i="1" dirty="0">
                <a:solidFill>
                  <a:srgbClr val="C00000"/>
                </a:solidFill>
                <a:latin typeface="+mj-lt"/>
                <a:cs typeface="Times New Roman" pitchFamily="18" charset="0"/>
              </a:rPr>
              <a:t>of men comes from the exhortation in </a:t>
            </a:r>
            <a:r>
              <a:rPr lang="en-AU" sz="1600" i="1" dirty="0" err="1">
                <a:solidFill>
                  <a:srgbClr val="C00000"/>
                </a:solidFill>
                <a:latin typeface="+mj-lt"/>
                <a:cs typeface="Times New Roman" pitchFamily="18" charset="0"/>
              </a:rPr>
              <a:t>favor</a:t>
            </a:r>
            <a:r>
              <a:rPr lang="en-AU" sz="1600" i="1" dirty="0">
                <a:solidFill>
                  <a:srgbClr val="C00000"/>
                </a:solidFill>
                <a:latin typeface="+mj-lt"/>
                <a:cs typeface="Times New Roman" pitchFamily="18" charset="0"/>
              </a:rPr>
              <a:t> of non-injury to life and abstention from killing living beings</a:t>
            </a:r>
            <a:r>
              <a:rPr lang="en-AU" sz="1600" i="1" dirty="0" smtClean="0">
                <a:solidFill>
                  <a:srgbClr val="C00000"/>
                </a:solidFill>
                <a:latin typeface="+mj-lt"/>
                <a:cs typeface="Times New Roman" pitchFamily="18" charset="0"/>
              </a:rPr>
              <a:t>.</a:t>
            </a:r>
            <a:r>
              <a:rPr lang="en-AU" sz="1600" dirty="0" smtClean="0">
                <a:solidFill>
                  <a:srgbClr val="C00000"/>
                </a:solidFill>
                <a:latin typeface="+mj-lt"/>
                <a:cs typeface="Times New Roman" pitchFamily="18" charset="0"/>
              </a:rPr>
              <a:t> (King Asoka)</a:t>
            </a:r>
            <a:endParaRPr lang="en-AU" sz="1600" dirty="0">
              <a:solidFill>
                <a:srgbClr val="C00000"/>
              </a:solidFill>
              <a:latin typeface="+mj-lt"/>
            </a:endParaRPr>
          </a:p>
          <a:p>
            <a:endParaRPr lang="en-US" sz="1600" dirty="0">
              <a:solidFill>
                <a:srgbClr val="00B050"/>
              </a:solidFill>
            </a:endParaRPr>
          </a:p>
          <a:p>
            <a:endParaRPr lang="en-US" sz="1800" dirty="0">
              <a:solidFill>
                <a:srgbClr val="FFC000"/>
              </a:solidFill>
              <a:cs typeface="Times New Roman" pitchFamily="18" charset="0"/>
            </a:endParaRPr>
          </a:p>
          <a:p>
            <a:endParaRPr lang="en-AU" dirty="0"/>
          </a:p>
        </p:txBody>
      </p:sp>
    </p:spTree>
    <p:extLst>
      <p:ext uri="{BB962C8B-B14F-4D97-AF65-F5344CB8AC3E}">
        <p14:creationId xmlns:p14="http://schemas.microsoft.com/office/powerpoint/2010/main" val="829670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Wesak</a:t>
            </a:r>
            <a:endParaRPr lang="en-AU" dirty="0"/>
          </a:p>
        </p:txBody>
      </p:sp>
      <p:sp>
        <p:nvSpPr>
          <p:cNvPr id="3" name="Content Placeholder 2"/>
          <p:cNvSpPr>
            <a:spLocks noGrp="1"/>
          </p:cNvSpPr>
          <p:nvPr>
            <p:ph idx="1"/>
          </p:nvPr>
        </p:nvSpPr>
        <p:spPr>
          <a:xfrm>
            <a:off x="1115616" y="1340768"/>
            <a:ext cx="7498080" cy="4800600"/>
          </a:xfrm>
        </p:spPr>
        <p:txBody>
          <a:bodyPr>
            <a:normAutofit fontScale="85000" lnSpcReduction="20000"/>
          </a:bodyPr>
          <a:lstStyle/>
          <a:p>
            <a:r>
              <a:rPr lang="en-AU" dirty="0" smtClean="0"/>
              <a:t>Describe the practice &amp; beliefs expressed:</a:t>
            </a:r>
          </a:p>
          <a:p>
            <a:pPr lvl="1"/>
            <a:r>
              <a:rPr lang="en-AU" dirty="0" err="1" smtClean="0"/>
              <a:t>Wesak</a:t>
            </a:r>
            <a:r>
              <a:rPr lang="en-AU" dirty="0" smtClean="0"/>
              <a:t> is – a celebration of the Birth, Enlightenment, Death of Buddha</a:t>
            </a:r>
          </a:p>
          <a:p>
            <a:pPr lvl="1"/>
            <a:r>
              <a:rPr lang="en-AU" dirty="0" smtClean="0"/>
              <a:t>Typical symbols include:</a:t>
            </a:r>
          </a:p>
          <a:p>
            <a:pPr lvl="2"/>
            <a:r>
              <a:rPr lang="en-AU" dirty="0" smtClean="0"/>
              <a:t>Lighting of Candles (a symbol of enlightenment – the light of wisdom replaces the darkness of ignorance)</a:t>
            </a:r>
          </a:p>
          <a:p>
            <a:pPr lvl="2"/>
            <a:r>
              <a:rPr lang="en-AU" dirty="0" smtClean="0"/>
              <a:t>Releasing of caged animals (a symbol of the escape from Samsara)</a:t>
            </a:r>
          </a:p>
          <a:p>
            <a:pPr lvl="2"/>
            <a:r>
              <a:rPr lang="en-AU" dirty="0" smtClean="0"/>
              <a:t>Bathing of the Buddha statue (a symbol of cleansing oneself of bad karma)</a:t>
            </a:r>
          </a:p>
          <a:p>
            <a:pPr lvl="2"/>
            <a:r>
              <a:rPr lang="en-AU" dirty="0" smtClean="0"/>
              <a:t>Etc.</a:t>
            </a:r>
          </a:p>
          <a:p>
            <a:pPr lvl="1"/>
            <a:r>
              <a:rPr lang="en-AU" dirty="0" smtClean="0"/>
              <a:t>Consider VARIANTS – make the connection between geographical/cultural differences in celebration and link to variants of Buddhism (Theravada, Mahayana, </a:t>
            </a:r>
            <a:r>
              <a:rPr lang="en-AU" dirty="0" err="1" smtClean="0"/>
              <a:t>Vajrayana</a:t>
            </a:r>
            <a:r>
              <a:rPr lang="en-AU" dirty="0"/>
              <a:t>)</a:t>
            </a:r>
          </a:p>
        </p:txBody>
      </p:sp>
    </p:spTree>
    <p:extLst>
      <p:ext uri="{BB962C8B-B14F-4D97-AF65-F5344CB8AC3E}">
        <p14:creationId xmlns:p14="http://schemas.microsoft.com/office/powerpoint/2010/main" val="3425861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Wesak</a:t>
            </a:r>
            <a:r>
              <a:rPr lang="en-AU" dirty="0" smtClean="0"/>
              <a:t>	</a:t>
            </a:r>
            <a:endParaRPr lang="en-AU" dirty="0"/>
          </a:p>
        </p:txBody>
      </p:sp>
      <p:sp>
        <p:nvSpPr>
          <p:cNvPr id="3" name="Content Placeholder 2"/>
          <p:cNvSpPr>
            <a:spLocks noGrp="1"/>
          </p:cNvSpPr>
          <p:nvPr>
            <p:ph idx="1"/>
          </p:nvPr>
        </p:nvSpPr>
        <p:spPr>
          <a:xfrm>
            <a:off x="1259632" y="1412776"/>
            <a:ext cx="7498080" cy="4800600"/>
          </a:xfrm>
        </p:spPr>
        <p:txBody>
          <a:bodyPr>
            <a:normAutofit fontScale="85000" lnSpcReduction="20000"/>
          </a:bodyPr>
          <a:lstStyle/>
          <a:p>
            <a:r>
              <a:rPr lang="en-AU" dirty="0" smtClean="0"/>
              <a:t>Significance to Individuals</a:t>
            </a:r>
          </a:p>
          <a:p>
            <a:pPr lvl="1"/>
            <a:r>
              <a:rPr lang="en-AU" dirty="0" smtClean="0"/>
              <a:t>An annual reminder that we are all part of the Wheel of Life</a:t>
            </a:r>
          </a:p>
          <a:p>
            <a:pPr lvl="1"/>
            <a:r>
              <a:rPr lang="en-AU" dirty="0" smtClean="0"/>
              <a:t>Hope for our own enlightenment</a:t>
            </a:r>
          </a:p>
          <a:p>
            <a:pPr lvl="1"/>
            <a:r>
              <a:rPr lang="en-AU" dirty="0" smtClean="0"/>
              <a:t>A remembrance of Buddha as an ordinary man who was able to escape Samsara and enter into Nirvana</a:t>
            </a:r>
          </a:p>
          <a:p>
            <a:r>
              <a:rPr lang="en-AU" dirty="0" smtClean="0"/>
              <a:t>Significance to Communities</a:t>
            </a:r>
          </a:p>
          <a:p>
            <a:pPr lvl="1"/>
            <a:r>
              <a:rPr lang="en-AU" dirty="0" smtClean="0"/>
              <a:t>Community gathers to celebrate a common belief</a:t>
            </a:r>
          </a:p>
          <a:p>
            <a:pPr lvl="1"/>
            <a:r>
              <a:rPr lang="en-AU" dirty="0" smtClean="0"/>
              <a:t>Community gathers to hear the </a:t>
            </a:r>
            <a:r>
              <a:rPr lang="en-AU" dirty="0" err="1" smtClean="0"/>
              <a:t>Sangha</a:t>
            </a:r>
            <a:r>
              <a:rPr lang="en-AU" dirty="0" smtClean="0"/>
              <a:t> teach its wisdom (through sermons)</a:t>
            </a:r>
          </a:p>
          <a:p>
            <a:pPr lvl="1"/>
            <a:r>
              <a:rPr lang="en-AU" dirty="0" err="1" smtClean="0"/>
              <a:t>Sangha</a:t>
            </a:r>
            <a:r>
              <a:rPr lang="en-AU" dirty="0" smtClean="0"/>
              <a:t> are celebrated and the community are reminded of the Three Jewels</a:t>
            </a:r>
          </a:p>
          <a:p>
            <a:pPr lvl="2"/>
            <a:r>
              <a:rPr lang="en-AU" dirty="0" smtClean="0"/>
              <a:t>Refuge in: Buddha, Dharma, </a:t>
            </a:r>
            <a:r>
              <a:rPr lang="en-AU" smtClean="0"/>
              <a:t>Sangha</a:t>
            </a:r>
            <a:endParaRPr lang="en-AU"/>
          </a:p>
        </p:txBody>
      </p:sp>
    </p:spTree>
    <p:extLst>
      <p:ext uri="{BB962C8B-B14F-4D97-AF65-F5344CB8AC3E}">
        <p14:creationId xmlns:p14="http://schemas.microsoft.com/office/powerpoint/2010/main" val="1912925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Asoka</a:t>
            </a:r>
            <a:endParaRPr lang="en-AU" dirty="0"/>
          </a:p>
        </p:txBody>
      </p:sp>
      <p:sp>
        <p:nvSpPr>
          <p:cNvPr id="3" name="Content Placeholder 2"/>
          <p:cNvSpPr>
            <a:spLocks noGrp="1"/>
          </p:cNvSpPr>
          <p:nvPr>
            <p:ph idx="1"/>
          </p:nvPr>
        </p:nvSpPr>
        <p:spPr>
          <a:xfrm>
            <a:off x="609600" y="1340768"/>
            <a:ext cx="7924800" cy="5040560"/>
          </a:xfrm>
        </p:spPr>
        <p:txBody>
          <a:bodyPr>
            <a:normAutofit fontScale="70000" lnSpcReduction="20000"/>
          </a:bodyPr>
          <a:lstStyle/>
          <a:p>
            <a:r>
              <a:rPr lang="en-AU" dirty="0" smtClean="0"/>
              <a:t>Contributions to:</a:t>
            </a:r>
          </a:p>
          <a:p>
            <a:r>
              <a:rPr lang="en-AU" dirty="0" smtClean="0"/>
              <a:t>Development</a:t>
            </a:r>
          </a:p>
          <a:p>
            <a:pPr lvl="1"/>
            <a:r>
              <a:rPr lang="en-AU" dirty="0" smtClean="0"/>
              <a:t>3</a:t>
            </a:r>
            <a:r>
              <a:rPr lang="en-AU" baseline="30000" dirty="0" smtClean="0"/>
              <a:t>rd</a:t>
            </a:r>
            <a:r>
              <a:rPr lang="en-AU" dirty="0" smtClean="0"/>
              <a:t> Buddhist Council – unified the Theravada text into a canon</a:t>
            </a:r>
          </a:p>
          <a:p>
            <a:pPr lvl="1"/>
            <a:r>
              <a:rPr lang="en-AU" dirty="0" smtClean="0"/>
              <a:t>Cleansed the </a:t>
            </a:r>
            <a:r>
              <a:rPr lang="en-AU" dirty="0" err="1" smtClean="0"/>
              <a:t>Sangha</a:t>
            </a:r>
            <a:r>
              <a:rPr lang="en-AU" dirty="0" smtClean="0"/>
              <a:t> – </a:t>
            </a:r>
            <a:r>
              <a:rPr lang="en-AU" dirty="0" err="1" smtClean="0"/>
              <a:t>forumulating</a:t>
            </a:r>
            <a:r>
              <a:rPr lang="en-AU" dirty="0" smtClean="0"/>
              <a:t> the </a:t>
            </a:r>
            <a:r>
              <a:rPr lang="en-AU" dirty="0" err="1" smtClean="0"/>
              <a:t>vinaya</a:t>
            </a:r>
            <a:endParaRPr lang="en-AU" dirty="0"/>
          </a:p>
          <a:p>
            <a:pPr lvl="1"/>
            <a:r>
              <a:rPr lang="en-AU" dirty="0" err="1" smtClean="0"/>
              <a:t>Propogation</a:t>
            </a:r>
            <a:r>
              <a:rPr lang="en-AU" dirty="0" smtClean="0"/>
              <a:t> of the faith – edicts spread throughout his empire, on which were the dharma </a:t>
            </a:r>
          </a:p>
          <a:p>
            <a:pPr lvl="1"/>
            <a:r>
              <a:rPr lang="en-AU" dirty="0" smtClean="0"/>
              <a:t>All the infrastructure, including hospitals, roads, education (significant!)</a:t>
            </a:r>
          </a:p>
          <a:p>
            <a:pPr lvl="1"/>
            <a:r>
              <a:rPr lang="en-AU" dirty="0" smtClean="0"/>
              <a:t>His own model of compassion for living things</a:t>
            </a:r>
          </a:p>
          <a:p>
            <a:pPr indent="-285750"/>
            <a:r>
              <a:rPr lang="en-AU" dirty="0" smtClean="0"/>
              <a:t>Expression</a:t>
            </a:r>
          </a:p>
          <a:p>
            <a:pPr lvl="1"/>
            <a:r>
              <a:rPr lang="en-AU" dirty="0" smtClean="0"/>
              <a:t>Increase in number of Buddhists</a:t>
            </a:r>
          </a:p>
          <a:p>
            <a:pPr lvl="1"/>
            <a:r>
              <a:rPr lang="en-AU" dirty="0" smtClean="0"/>
              <a:t>More people were educated, and could read the edicts. This resulted in people using the dharma in their lives</a:t>
            </a:r>
          </a:p>
          <a:p>
            <a:pPr lvl="1"/>
            <a:r>
              <a:rPr lang="en-AU" dirty="0" smtClean="0"/>
              <a:t>All the infrastructure – including roads, hospitals, </a:t>
            </a:r>
            <a:r>
              <a:rPr lang="en-AU" dirty="0" err="1" smtClean="0"/>
              <a:t>etc</a:t>
            </a:r>
            <a:r>
              <a:rPr lang="en-AU" dirty="0" smtClean="0"/>
              <a:t> as a reflection of his Buddhist beliefs</a:t>
            </a:r>
          </a:p>
          <a:p>
            <a:pPr lvl="1"/>
            <a:r>
              <a:rPr lang="en-AU" dirty="0" smtClean="0"/>
              <a:t>His entire empire was governed with the Dharma</a:t>
            </a:r>
            <a:endParaRPr lang="en-AU" dirty="0"/>
          </a:p>
        </p:txBody>
      </p:sp>
    </p:spTree>
    <p:extLst>
      <p:ext uri="{BB962C8B-B14F-4D97-AF65-F5344CB8AC3E}">
        <p14:creationId xmlns:p14="http://schemas.microsoft.com/office/powerpoint/2010/main" val="3512278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Asoka</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Impact</a:t>
            </a:r>
          </a:p>
          <a:p>
            <a:pPr lvl="1"/>
            <a:r>
              <a:rPr lang="en-AU" dirty="0" smtClean="0"/>
              <a:t>Short Term: entire empire was exposed to Buddhism. Many people converted</a:t>
            </a:r>
          </a:p>
          <a:p>
            <a:pPr lvl="1"/>
            <a:r>
              <a:rPr lang="en-AU" dirty="0" smtClean="0"/>
              <a:t>Short Term: purification of the </a:t>
            </a:r>
            <a:r>
              <a:rPr lang="en-AU" dirty="0" err="1" smtClean="0"/>
              <a:t>Sangha</a:t>
            </a:r>
            <a:r>
              <a:rPr lang="en-AU" dirty="0" smtClean="0"/>
              <a:t> &amp; the Theravada texts</a:t>
            </a:r>
          </a:p>
          <a:p>
            <a:pPr lvl="1"/>
            <a:r>
              <a:rPr lang="en-AU" dirty="0" smtClean="0"/>
              <a:t>Short Term: propagation of the faith</a:t>
            </a:r>
          </a:p>
          <a:p>
            <a:pPr marL="457200" lvl="1" indent="0">
              <a:buNone/>
            </a:pPr>
            <a:endParaRPr lang="en-AU" smtClean="0"/>
          </a:p>
          <a:p>
            <a:pPr lvl="1"/>
            <a:r>
              <a:rPr lang="en-AU" dirty="0" smtClean="0"/>
              <a:t>Long Term: Buddhism moved from a sect within Hinduism to its own religion</a:t>
            </a:r>
          </a:p>
          <a:p>
            <a:pPr lvl="1"/>
            <a:r>
              <a:rPr lang="en-AU" dirty="0" smtClean="0"/>
              <a:t>Long Term: Buddhism is one of the five major religious traditions in the world</a:t>
            </a:r>
          </a:p>
          <a:p>
            <a:pPr lvl="1"/>
            <a:endParaRPr lang="en-AU" dirty="0"/>
          </a:p>
        </p:txBody>
      </p:sp>
    </p:spTree>
    <p:extLst>
      <p:ext uri="{BB962C8B-B14F-4D97-AF65-F5344CB8AC3E}">
        <p14:creationId xmlns:p14="http://schemas.microsoft.com/office/powerpoint/2010/main" val="2150215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ENVIRONMENTAL </a:t>
            </a:r>
            <a:r>
              <a:rPr lang="en-AU" dirty="0"/>
              <a:t>E</a:t>
            </a:r>
            <a:r>
              <a:rPr lang="en-AU" dirty="0" smtClean="0"/>
              <a:t>THICS</a:t>
            </a:r>
            <a:endParaRPr lang="en-AU" dirty="0"/>
          </a:p>
        </p:txBody>
      </p:sp>
      <p:sp>
        <p:nvSpPr>
          <p:cNvPr id="3" name="Content Placeholder 2"/>
          <p:cNvSpPr>
            <a:spLocks noGrp="1"/>
          </p:cNvSpPr>
          <p:nvPr>
            <p:ph idx="1"/>
          </p:nvPr>
        </p:nvSpPr>
        <p:spPr/>
        <p:txBody>
          <a:bodyPr/>
          <a:lstStyle/>
          <a:p>
            <a:endParaRPr lang="en-AU"/>
          </a:p>
        </p:txBody>
      </p:sp>
    </p:spTree>
    <p:extLst>
      <p:ext uri="{BB962C8B-B14F-4D97-AF65-F5344CB8AC3E}">
        <p14:creationId xmlns:p14="http://schemas.microsoft.com/office/powerpoint/2010/main" val="2553236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Environmental ethics</a:t>
            </a:r>
            <a:endParaRPr lang="en-AU" dirty="0"/>
          </a:p>
        </p:txBody>
      </p:sp>
      <p:sp>
        <p:nvSpPr>
          <p:cNvPr id="3" name="Content Placeholder 2"/>
          <p:cNvSpPr>
            <a:spLocks noGrp="1"/>
          </p:cNvSpPr>
          <p:nvPr>
            <p:ph idx="1"/>
          </p:nvPr>
        </p:nvSpPr>
        <p:spPr>
          <a:xfrm>
            <a:off x="899592" y="1628800"/>
            <a:ext cx="7924800" cy="4421088"/>
          </a:xfrm>
        </p:spPr>
        <p:txBody>
          <a:bodyPr>
            <a:normAutofit fontScale="92500" lnSpcReduction="20000"/>
          </a:bodyPr>
          <a:lstStyle/>
          <a:p>
            <a:r>
              <a:rPr lang="en-AU" dirty="0" smtClean="0"/>
              <a:t>The Five Precepts </a:t>
            </a:r>
          </a:p>
          <a:p>
            <a:pPr lvl="1"/>
            <a:r>
              <a:rPr lang="en-AU" dirty="0" smtClean="0"/>
              <a:t>To abstain from:</a:t>
            </a:r>
          </a:p>
          <a:p>
            <a:pPr lvl="2"/>
            <a:r>
              <a:rPr lang="en-AU" dirty="0" smtClean="0"/>
              <a:t>Harming living beings</a:t>
            </a:r>
          </a:p>
          <a:p>
            <a:pPr lvl="2"/>
            <a:r>
              <a:rPr lang="en-AU" dirty="0" smtClean="0"/>
              <a:t>Taking things not freely given</a:t>
            </a:r>
          </a:p>
          <a:p>
            <a:pPr lvl="2"/>
            <a:r>
              <a:rPr lang="en-AU" dirty="0" smtClean="0"/>
              <a:t>Sexual misconduct</a:t>
            </a:r>
          </a:p>
          <a:p>
            <a:pPr lvl="2"/>
            <a:r>
              <a:rPr lang="en-AU" dirty="0" smtClean="0"/>
              <a:t>False speech</a:t>
            </a:r>
          </a:p>
          <a:p>
            <a:pPr lvl="2"/>
            <a:r>
              <a:rPr lang="en-AU" dirty="0" smtClean="0"/>
              <a:t>Intoxicating drinks/</a:t>
            </a:r>
            <a:r>
              <a:rPr lang="en-AU" dirty="0" err="1" smtClean="0"/>
              <a:t>drgs</a:t>
            </a:r>
            <a:endParaRPr lang="en-AU" dirty="0"/>
          </a:p>
          <a:p>
            <a:pPr lvl="2"/>
            <a:endParaRPr lang="en-AU" dirty="0" smtClean="0"/>
          </a:p>
          <a:p>
            <a:r>
              <a:rPr lang="en-AU" dirty="0" smtClean="0"/>
              <a:t>The </a:t>
            </a:r>
            <a:r>
              <a:rPr lang="en-AU" dirty="0" err="1" smtClean="0"/>
              <a:t>Vinaya</a:t>
            </a:r>
            <a:r>
              <a:rPr lang="en-AU" dirty="0" smtClean="0"/>
              <a:t> </a:t>
            </a:r>
            <a:r>
              <a:rPr lang="en-AU" dirty="0" err="1" smtClean="0"/>
              <a:t>Pitaka</a:t>
            </a:r>
            <a:r>
              <a:rPr lang="en-AU" dirty="0" smtClean="0"/>
              <a:t> </a:t>
            </a:r>
          </a:p>
          <a:p>
            <a:pPr lvl="1"/>
            <a:r>
              <a:rPr lang="en-AU" dirty="0" smtClean="0"/>
              <a:t>Rules for monastic life</a:t>
            </a:r>
          </a:p>
          <a:p>
            <a:pPr lvl="1"/>
            <a:r>
              <a:rPr lang="en-AU" dirty="0" smtClean="0"/>
              <a:t>227 for monks, 311 for nuns</a:t>
            </a:r>
          </a:p>
        </p:txBody>
      </p:sp>
    </p:spTree>
    <p:extLst>
      <p:ext uri="{BB962C8B-B14F-4D97-AF65-F5344CB8AC3E}">
        <p14:creationId xmlns:p14="http://schemas.microsoft.com/office/powerpoint/2010/main" val="661972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Environmental Ethics</a:t>
            </a:r>
            <a:endParaRPr lang="en-AU" dirty="0"/>
          </a:p>
        </p:txBody>
      </p:sp>
      <p:sp>
        <p:nvSpPr>
          <p:cNvPr id="3" name="Content Placeholder 2"/>
          <p:cNvSpPr>
            <a:spLocks noGrp="1"/>
          </p:cNvSpPr>
          <p:nvPr>
            <p:ph idx="1"/>
          </p:nvPr>
        </p:nvSpPr>
        <p:spPr>
          <a:xfrm>
            <a:off x="1043608" y="1340768"/>
            <a:ext cx="7498080" cy="4800600"/>
          </a:xfrm>
        </p:spPr>
        <p:txBody>
          <a:bodyPr>
            <a:normAutofit fontScale="85000" lnSpcReduction="20000"/>
          </a:bodyPr>
          <a:lstStyle/>
          <a:p>
            <a:r>
              <a:rPr lang="en-AU" dirty="0" smtClean="0"/>
              <a:t>How do Buddhists view the environment?</a:t>
            </a:r>
          </a:p>
          <a:p>
            <a:pPr lvl="1"/>
            <a:r>
              <a:rPr lang="en-AU" dirty="0" smtClean="0"/>
              <a:t>We are one with all existence, from our immediate environment to the entire universe</a:t>
            </a:r>
          </a:p>
          <a:p>
            <a:pPr lvl="1"/>
            <a:r>
              <a:rPr lang="en-AU" dirty="0" smtClean="0"/>
              <a:t>Therefore, when people work on their inner-selves, they are affecting the environment around them</a:t>
            </a:r>
          </a:p>
          <a:p>
            <a:pPr marL="0" indent="0">
              <a:buNone/>
            </a:pPr>
            <a:endParaRPr lang="en-AU" dirty="0" smtClean="0"/>
          </a:p>
          <a:p>
            <a:r>
              <a:rPr lang="en-AU" dirty="0" smtClean="0"/>
              <a:t>Principal beliefs</a:t>
            </a:r>
          </a:p>
          <a:p>
            <a:pPr lvl="1"/>
            <a:r>
              <a:rPr lang="en-AU" dirty="0" err="1" smtClean="0"/>
              <a:t>Annica</a:t>
            </a:r>
            <a:r>
              <a:rPr lang="en-AU" dirty="0" smtClean="0"/>
              <a:t> – impermanence – all physical things will end (including our bodies, the wider environment, the universe)</a:t>
            </a:r>
          </a:p>
          <a:p>
            <a:pPr lvl="1"/>
            <a:r>
              <a:rPr lang="en-AU" dirty="0" smtClean="0"/>
              <a:t>Karma – our actions towards all things have consequences. Damage to the environment will have a causal effect on us.</a:t>
            </a:r>
          </a:p>
          <a:p>
            <a:pPr lvl="1"/>
            <a:endParaRPr lang="en-AU" dirty="0"/>
          </a:p>
        </p:txBody>
      </p:sp>
    </p:spTree>
    <p:extLst>
      <p:ext uri="{BB962C8B-B14F-4D97-AF65-F5344CB8AC3E}">
        <p14:creationId xmlns:p14="http://schemas.microsoft.com/office/powerpoint/2010/main" val="3884688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Environmental Ethics</a:t>
            </a:r>
            <a:endParaRPr lang="en-AU" dirty="0"/>
          </a:p>
        </p:txBody>
      </p:sp>
      <p:sp>
        <p:nvSpPr>
          <p:cNvPr id="3" name="Content Placeholder 2"/>
          <p:cNvSpPr>
            <a:spLocks noGrp="1"/>
          </p:cNvSpPr>
          <p:nvPr>
            <p:ph idx="1"/>
          </p:nvPr>
        </p:nvSpPr>
        <p:spPr>
          <a:xfrm>
            <a:off x="971600" y="1628800"/>
            <a:ext cx="7924800" cy="4421088"/>
          </a:xfrm>
        </p:spPr>
        <p:txBody>
          <a:bodyPr>
            <a:normAutofit/>
          </a:bodyPr>
          <a:lstStyle/>
          <a:p>
            <a:r>
              <a:rPr lang="en-AU" dirty="0" smtClean="0"/>
              <a:t>The Four Noble Truths…</a:t>
            </a:r>
          </a:p>
          <a:p>
            <a:r>
              <a:rPr lang="en-AU" dirty="0" smtClean="0"/>
              <a:t>The Eightfold Path</a:t>
            </a:r>
          </a:p>
          <a:p>
            <a:pPr lvl="1"/>
            <a:r>
              <a:rPr lang="en-AU" dirty="0" smtClean="0"/>
              <a:t>Right Action</a:t>
            </a:r>
          </a:p>
          <a:p>
            <a:pPr lvl="2"/>
            <a:r>
              <a:rPr lang="en-AU" dirty="0" smtClean="0"/>
              <a:t>Includes precept: “to abstain from harming sentient beings”</a:t>
            </a:r>
          </a:p>
          <a:p>
            <a:pPr lvl="2"/>
            <a:r>
              <a:rPr lang="en-AU" dirty="0" smtClean="0"/>
              <a:t>Includes hunting for sport, indirect (and direct) killing of animals in destructive/damaging actions – e.g. deforestation, pollution</a:t>
            </a:r>
          </a:p>
        </p:txBody>
      </p:sp>
    </p:spTree>
    <p:extLst>
      <p:ext uri="{BB962C8B-B14F-4D97-AF65-F5344CB8AC3E}">
        <p14:creationId xmlns:p14="http://schemas.microsoft.com/office/powerpoint/2010/main" val="3456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Environmental Ethics	</a:t>
            </a:r>
            <a:endParaRPr lang="en-AU" dirty="0"/>
          </a:p>
        </p:txBody>
      </p:sp>
      <p:sp>
        <p:nvSpPr>
          <p:cNvPr id="3" name="Content Placeholder 2"/>
          <p:cNvSpPr>
            <a:spLocks noGrp="1"/>
          </p:cNvSpPr>
          <p:nvPr>
            <p:ph idx="1"/>
          </p:nvPr>
        </p:nvSpPr>
        <p:spPr>
          <a:xfrm>
            <a:off x="609600" y="1600200"/>
            <a:ext cx="7924800" cy="4349080"/>
          </a:xfrm>
        </p:spPr>
        <p:txBody>
          <a:bodyPr>
            <a:normAutofit fontScale="77500" lnSpcReduction="20000"/>
          </a:bodyPr>
          <a:lstStyle/>
          <a:p>
            <a:r>
              <a:rPr lang="en-AU" dirty="0" smtClean="0"/>
              <a:t>The Eightfold Path (continued)</a:t>
            </a:r>
          </a:p>
          <a:p>
            <a:r>
              <a:rPr lang="en-AU" sz="2300" dirty="0" smtClean="0"/>
              <a:t>Right </a:t>
            </a:r>
            <a:r>
              <a:rPr lang="en-AU" sz="2300" dirty="0"/>
              <a:t>Intention</a:t>
            </a:r>
          </a:p>
          <a:p>
            <a:pPr lvl="1"/>
            <a:r>
              <a:rPr lang="en-AU" sz="2300" dirty="0"/>
              <a:t>Can be described as a </a:t>
            </a:r>
            <a:r>
              <a:rPr lang="en-AU" sz="2300" b="1" i="1" dirty="0"/>
              <a:t>commitment</a:t>
            </a:r>
            <a:r>
              <a:rPr lang="en-AU" sz="2300" dirty="0"/>
              <a:t> to ethical self-improvement.</a:t>
            </a:r>
          </a:p>
          <a:p>
            <a:pPr lvl="1"/>
            <a:r>
              <a:rPr lang="en-AU" sz="2300" dirty="0"/>
              <a:t>Commitment to: nonviolence (</a:t>
            </a:r>
            <a:r>
              <a:rPr lang="en-AU" sz="2300" b="1" i="1" dirty="0"/>
              <a:t>ahimsa</a:t>
            </a:r>
            <a:r>
              <a:rPr lang="en-AU" sz="2300" dirty="0"/>
              <a:t>) which results in actions that are not destructive or harmful, loving-kindness (</a:t>
            </a:r>
            <a:r>
              <a:rPr lang="en-AU" sz="2300" b="1" i="1" dirty="0" err="1"/>
              <a:t>metta</a:t>
            </a:r>
            <a:r>
              <a:rPr lang="en-AU" sz="2300" dirty="0"/>
              <a:t>) and compassion</a:t>
            </a:r>
          </a:p>
          <a:p>
            <a:pPr lvl="1"/>
            <a:r>
              <a:rPr lang="en-AU" sz="2300" dirty="0"/>
              <a:t>Includes recycling, reducing waste &amp; pollution, reducing carbon footprint, advocating for animal rights, </a:t>
            </a:r>
            <a:r>
              <a:rPr lang="en-AU" sz="2300" dirty="0" err="1" smtClean="0"/>
              <a:t>etc</a:t>
            </a:r>
            <a:endParaRPr lang="en-AU" sz="2300" dirty="0"/>
          </a:p>
          <a:p>
            <a:pPr marL="0" indent="0">
              <a:buNone/>
            </a:pPr>
            <a:endParaRPr lang="en-AU" sz="2300" dirty="0" smtClean="0"/>
          </a:p>
          <a:p>
            <a:r>
              <a:rPr lang="en-US" sz="2300" dirty="0">
                <a:latin typeface="Arial" pitchFamily="34" charset="0"/>
                <a:cs typeface="Arial" pitchFamily="34" charset="0"/>
              </a:rPr>
              <a:t>Consider - </a:t>
            </a:r>
            <a:r>
              <a:rPr lang="en-AU" sz="2300" dirty="0">
                <a:latin typeface="Arial" pitchFamily="34" charset="0"/>
                <a:cs typeface="Arial" pitchFamily="34" charset="0"/>
              </a:rPr>
              <a:t>global warming, as a result of burning fossil fuels—an activity which, in itself, seems fairly </a:t>
            </a:r>
            <a:r>
              <a:rPr lang="en-US" sz="2300" dirty="0">
                <a:latin typeface="Arial" pitchFamily="34" charset="0"/>
                <a:cs typeface="Arial" pitchFamily="34" charset="0"/>
              </a:rPr>
              <a:t>mild,</a:t>
            </a:r>
            <a:r>
              <a:rPr lang="en-AU" sz="2300" dirty="0">
                <a:latin typeface="Arial" pitchFamily="34" charset="0"/>
                <a:cs typeface="Arial" pitchFamily="34" charset="0"/>
              </a:rPr>
              <a:t> though evidence indicates that if this is not reduced in the next few decades, it may reach an uncontrollable, self-sustaining level, that will be a great threat to much life on earth</a:t>
            </a:r>
            <a:r>
              <a:rPr lang="en-US" sz="2300" dirty="0">
                <a:latin typeface="Arial" pitchFamily="34" charset="0"/>
                <a:cs typeface="Arial" pitchFamily="34" charset="0"/>
              </a:rPr>
              <a:t>.</a:t>
            </a:r>
          </a:p>
          <a:p>
            <a:r>
              <a:rPr lang="en-US" sz="2300" dirty="0">
                <a:cs typeface="Times New Roman" pitchFamily="18" charset="0"/>
              </a:rPr>
              <a:t>To ensure the </a:t>
            </a:r>
            <a:r>
              <a:rPr lang="en-US" sz="2300" b="1" dirty="0">
                <a:cs typeface="Times New Roman" pitchFamily="18" charset="0"/>
              </a:rPr>
              <a:t>right intention </a:t>
            </a:r>
            <a:r>
              <a:rPr lang="en-US" sz="2300" dirty="0">
                <a:cs typeface="Times New Roman" pitchFamily="18" charset="0"/>
              </a:rPr>
              <a:t>was used, a person would need to become educated in  t</a:t>
            </a:r>
            <a:r>
              <a:rPr lang="en-AU" sz="2300" dirty="0">
                <a:cs typeface="Times New Roman" pitchFamily="18" charset="0"/>
              </a:rPr>
              <a:t>he correct application of right mindfulness </a:t>
            </a:r>
            <a:r>
              <a:rPr lang="en-US" sz="2300" dirty="0">
                <a:cs typeface="Times New Roman" pitchFamily="18" charset="0"/>
              </a:rPr>
              <a:t> of the situation</a:t>
            </a:r>
            <a:r>
              <a:rPr lang="en-US" sz="2300" dirty="0" smtClean="0">
                <a:cs typeface="Times New Roman" pitchFamily="18" charset="0"/>
              </a:rPr>
              <a:t>. This </a:t>
            </a:r>
            <a:r>
              <a:rPr lang="en-AU" sz="2300" dirty="0">
                <a:cs typeface="Times New Roman" pitchFamily="18" charset="0"/>
              </a:rPr>
              <a:t>would presumably instil a greater awareness of the unintentional consequences of their actions in the minds of potential polluters.</a:t>
            </a:r>
          </a:p>
          <a:p>
            <a:pPr marL="0" indent="0">
              <a:buNone/>
            </a:pPr>
            <a:endParaRPr lang="en-AU" dirty="0"/>
          </a:p>
          <a:p>
            <a:endParaRPr lang="en-AU" dirty="0"/>
          </a:p>
        </p:txBody>
      </p:sp>
    </p:spTree>
    <p:extLst>
      <p:ext uri="{BB962C8B-B14F-4D97-AF65-F5344CB8AC3E}">
        <p14:creationId xmlns:p14="http://schemas.microsoft.com/office/powerpoint/2010/main" val="4082207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Environmental Ethics</a:t>
            </a:r>
            <a:endParaRPr lang="en-AU" dirty="0"/>
          </a:p>
        </p:txBody>
      </p:sp>
      <p:sp>
        <p:nvSpPr>
          <p:cNvPr id="3" name="Content Placeholder 2"/>
          <p:cNvSpPr>
            <a:spLocks noGrp="1"/>
          </p:cNvSpPr>
          <p:nvPr>
            <p:ph idx="1"/>
          </p:nvPr>
        </p:nvSpPr>
        <p:spPr>
          <a:xfrm>
            <a:off x="1187624" y="1268760"/>
            <a:ext cx="7498080" cy="4800600"/>
          </a:xfrm>
        </p:spPr>
        <p:txBody>
          <a:bodyPr>
            <a:normAutofit lnSpcReduction="10000"/>
          </a:bodyPr>
          <a:lstStyle/>
          <a:p>
            <a:r>
              <a:rPr lang="en-AU" dirty="0" smtClean="0"/>
              <a:t>The Eightfold Path</a:t>
            </a:r>
          </a:p>
          <a:p>
            <a:r>
              <a:rPr lang="en-AU" dirty="0" smtClean="0"/>
              <a:t>Right Livelihood</a:t>
            </a:r>
          </a:p>
          <a:p>
            <a:pPr lvl="1"/>
            <a:r>
              <a:rPr lang="en-AU" dirty="0" smtClean="0"/>
              <a:t>One should earn one’s living in a righteous way, peacefully and legally</a:t>
            </a:r>
          </a:p>
          <a:p>
            <a:pPr lvl="1"/>
            <a:r>
              <a:rPr lang="en-AU" dirty="0" smtClean="0"/>
              <a:t>Buddha mentioned four specific activities that harm other beings and, so, should be avoided:</a:t>
            </a:r>
          </a:p>
          <a:p>
            <a:pPr lvl="2"/>
            <a:r>
              <a:rPr lang="en-AU" dirty="0" smtClean="0"/>
              <a:t>Dealing with weapons</a:t>
            </a:r>
          </a:p>
          <a:p>
            <a:pPr lvl="2"/>
            <a:r>
              <a:rPr lang="en-AU" dirty="0" smtClean="0"/>
              <a:t>Dealing with living animals (e.g. raising animals for slaughter, engaging in slave trade or prostitution)</a:t>
            </a:r>
          </a:p>
          <a:p>
            <a:pPr lvl="2"/>
            <a:r>
              <a:rPr lang="en-AU" dirty="0" smtClean="0"/>
              <a:t>Working in meat production and butchery</a:t>
            </a:r>
          </a:p>
          <a:p>
            <a:pPr lvl="2"/>
            <a:r>
              <a:rPr lang="en-AU" dirty="0" smtClean="0"/>
              <a:t>Selling intoxicants and poisons (e.g. alcohol)</a:t>
            </a:r>
          </a:p>
          <a:p>
            <a:pPr lvl="1"/>
            <a:endParaRPr lang="en-AU" dirty="0"/>
          </a:p>
        </p:txBody>
      </p:sp>
    </p:spTree>
    <p:extLst>
      <p:ext uri="{BB962C8B-B14F-4D97-AF65-F5344CB8AC3E}">
        <p14:creationId xmlns:p14="http://schemas.microsoft.com/office/powerpoint/2010/main" val="825778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603</TotalTime>
  <Words>1125</Words>
  <Application>Microsoft Office PowerPoint</Application>
  <PresentationFormat>On-screen Show (4:3)</PresentationFormat>
  <Paragraphs>105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Buddhism</vt:lpstr>
      <vt:lpstr>Asoka</vt:lpstr>
      <vt:lpstr>Asoka</vt:lpstr>
      <vt:lpstr>ENVIRONMENTAL ETHICS</vt:lpstr>
      <vt:lpstr>Environmental ethics</vt:lpstr>
      <vt:lpstr>Environmental Ethics</vt:lpstr>
      <vt:lpstr>Environmental Ethics</vt:lpstr>
      <vt:lpstr>Environmental Ethics </vt:lpstr>
      <vt:lpstr>Environmental Ethics</vt:lpstr>
      <vt:lpstr>Environmental Ethics</vt:lpstr>
      <vt:lpstr>Environmental Ethics</vt:lpstr>
      <vt:lpstr>Wesak</vt:lpstr>
      <vt:lpstr>Wesak </vt:lpstr>
    </vt:vector>
  </TitlesOfParts>
  <Company>St Ignatius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Buddhism</dc:title>
  <dc:creator>Paul Achmar</dc:creator>
  <cp:lastModifiedBy>St Ignatius College</cp:lastModifiedBy>
  <cp:revision>23</cp:revision>
  <dcterms:created xsi:type="dcterms:W3CDTF">2012-10-31T23:18:58Z</dcterms:created>
  <dcterms:modified xsi:type="dcterms:W3CDTF">2014-08-18T05:08:18Z</dcterms:modified>
</cp:coreProperties>
</file>