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107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9CB88518-AD2A-43EC-84BF-959F2A9A44E3}" type="datetimeFigureOut">
              <a:rPr lang="en-AU" smtClean="0"/>
              <a:t>13/08/2012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7B3777C-1988-4F60-9637-EE95FB45524A}" type="slidenum">
              <a:rPr lang="en-AU" smtClean="0"/>
              <a:t>‹#›</a:t>
            </a:fld>
            <a:endParaRPr lang="en-AU"/>
          </a:p>
        </p:txBody>
      </p:sp>
    </p:spTree>
    <p:extLst>
      <p:ext uri="{BB962C8B-B14F-4D97-AF65-F5344CB8AC3E}">
        <p14:creationId xmlns:p14="http://schemas.microsoft.com/office/powerpoint/2010/main" val="26788912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9CB88518-AD2A-43EC-84BF-959F2A9A44E3}" type="datetimeFigureOut">
              <a:rPr lang="en-AU" smtClean="0"/>
              <a:t>13/08/2012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7B3777C-1988-4F60-9637-EE95FB45524A}" type="slidenum">
              <a:rPr lang="en-AU" smtClean="0"/>
              <a:t>‹#›</a:t>
            </a:fld>
            <a:endParaRPr lang="en-AU"/>
          </a:p>
        </p:txBody>
      </p:sp>
    </p:spTree>
    <p:extLst>
      <p:ext uri="{BB962C8B-B14F-4D97-AF65-F5344CB8AC3E}">
        <p14:creationId xmlns:p14="http://schemas.microsoft.com/office/powerpoint/2010/main" val="19382270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9CB88518-AD2A-43EC-84BF-959F2A9A44E3}" type="datetimeFigureOut">
              <a:rPr lang="en-AU" smtClean="0"/>
              <a:t>13/08/2012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7B3777C-1988-4F60-9637-EE95FB45524A}" type="slidenum">
              <a:rPr lang="en-AU" smtClean="0"/>
              <a:t>‹#›</a:t>
            </a:fld>
            <a:endParaRPr lang="en-AU"/>
          </a:p>
        </p:txBody>
      </p:sp>
    </p:spTree>
    <p:extLst>
      <p:ext uri="{BB962C8B-B14F-4D97-AF65-F5344CB8AC3E}">
        <p14:creationId xmlns:p14="http://schemas.microsoft.com/office/powerpoint/2010/main" val="4238980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9CB88518-AD2A-43EC-84BF-959F2A9A44E3}" type="datetimeFigureOut">
              <a:rPr lang="en-AU" smtClean="0"/>
              <a:t>13/08/2012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7B3777C-1988-4F60-9637-EE95FB45524A}" type="slidenum">
              <a:rPr lang="en-AU" smtClean="0"/>
              <a:t>‹#›</a:t>
            </a:fld>
            <a:endParaRPr lang="en-AU"/>
          </a:p>
        </p:txBody>
      </p:sp>
    </p:spTree>
    <p:extLst>
      <p:ext uri="{BB962C8B-B14F-4D97-AF65-F5344CB8AC3E}">
        <p14:creationId xmlns:p14="http://schemas.microsoft.com/office/powerpoint/2010/main" val="14505039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CB88518-AD2A-43EC-84BF-959F2A9A44E3}" type="datetimeFigureOut">
              <a:rPr lang="en-AU" smtClean="0"/>
              <a:t>13/08/2012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7B3777C-1988-4F60-9637-EE95FB45524A}" type="slidenum">
              <a:rPr lang="en-AU" smtClean="0"/>
              <a:t>‹#›</a:t>
            </a:fld>
            <a:endParaRPr lang="en-AU"/>
          </a:p>
        </p:txBody>
      </p:sp>
    </p:spTree>
    <p:extLst>
      <p:ext uri="{BB962C8B-B14F-4D97-AF65-F5344CB8AC3E}">
        <p14:creationId xmlns:p14="http://schemas.microsoft.com/office/powerpoint/2010/main" val="40755832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9CB88518-AD2A-43EC-84BF-959F2A9A44E3}" type="datetimeFigureOut">
              <a:rPr lang="en-AU" smtClean="0"/>
              <a:t>13/08/2012</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97B3777C-1988-4F60-9637-EE95FB45524A}" type="slidenum">
              <a:rPr lang="en-AU" smtClean="0"/>
              <a:t>‹#›</a:t>
            </a:fld>
            <a:endParaRPr lang="en-AU"/>
          </a:p>
        </p:txBody>
      </p:sp>
    </p:spTree>
    <p:extLst>
      <p:ext uri="{BB962C8B-B14F-4D97-AF65-F5344CB8AC3E}">
        <p14:creationId xmlns:p14="http://schemas.microsoft.com/office/powerpoint/2010/main" val="9126476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9CB88518-AD2A-43EC-84BF-959F2A9A44E3}" type="datetimeFigureOut">
              <a:rPr lang="en-AU" smtClean="0"/>
              <a:t>13/08/2012</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97B3777C-1988-4F60-9637-EE95FB45524A}" type="slidenum">
              <a:rPr lang="en-AU" smtClean="0"/>
              <a:t>‹#›</a:t>
            </a:fld>
            <a:endParaRPr lang="en-AU"/>
          </a:p>
        </p:txBody>
      </p:sp>
    </p:spTree>
    <p:extLst>
      <p:ext uri="{BB962C8B-B14F-4D97-AF65-F5344CB8AC3E}">
        <p14:creationId xmlns:p14="http://schemas.microsoft.com/office/powerpoint/2010/main" val="110140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9CB88518-AD2A-43EC-84BF-959F2A9A44E3}" type="datetimeFigureOut">
              <a:rPr lang="en-AU" smtClean="0"/>
              <a:t>13/08/2012</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97B3777C-1988-4F60-9637-EE95FB45524A}" type="slidenum">
              <a:rPr lang="en-AU" smtClean="0"/>
              <a:t>‹#›</a:t>
            </a:fld>
            <a:endParaRPr lang="en-AU"/>
          </a:p>
        </p:txBody>
      </p:sp>
    </p:spTree>
    <p:extLst>
      <p:ext uri="{BB962C8B-B14F-4D97-AF65-F5344CB8AC3E}">
        <p14:creationId xmlns:p14="http://schemas.microsoft.com/office/powerpoint/2010/main" val="615633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B88518-AD2A-43EC-84BF-959F2A9A44E3}" type="datetimeFigureOut">
              <a:rPr lang="en-AU" smtClean="0"/>
              <a:t>13/08/2012</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97B3777C-1988-4F60-9637-EE95FB45524A}" type="slidenum">
              <a:rPr lang="en-AU" smtClean="0"/>
              <a:t>‹#›</a:t>
            </a:fld>
            <a:endParaRPr lang="en-AU"/>
          </a:p>
        </p:txBody>
      </p:sp>
    </p:spTree>
    <p:extLst>
      <p:ext uri="{BB962C8B-B14F-4D97-AF65-F5344CB8AC3E}">
        <p14:creationId xmlns:p14="http://schemas.microsoft.com/office/powerpoint/2010/main" val="1988256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CB88518-AD2A-43EC-84BF-959F2A9A44E3}" type="datetimeFigureOut">
              <a:rPr lang="en-AU" smtClean="0"/>
              <a:t>13/08/2012</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97B3777C-1988-4F60-9637-EE95FB45524A}" type="slidenum">
              <a:rPr lang="en-AU" smtClean="0"/>
              <a:t>‹#›</a:t>
            </a:fld>
            <a:endParaRPr lang="en-AU"/>
          </a:p>
        </p:txBody>
      </p:sp>
    </p:spTree>
    <p:extLst>
      <p:ext uri="{BB962C8B-B14F-4D97-AF65-F5344CB8AC3E}">
        <p14:creationId xmlns:p14="http://schemas.microsoft.com/office/powerpoint/2010/main" val="28901736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CB88518-AD2A-43EC-84BF-959F2A9A44E3}" type="datetimeFigureOut">
              <a:rPr lang="en-AU" smtClean="0"/>
              <a:t>13/08/2012</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97B3777C-1988-4F60-9637-EE95FB45524A}" type="slidenum">
              <a:rPr lang="en-AU" smtClean="0"/>
              <a:t>‹#›</a:t>
            </a:fld>
            <a:endParaRPr lang="en-AU"/>
          </a:p>
        </p:txBody>
      </p:sp>
    </p:spTree>
    <p:extLst>
      <p:ext uri="{BB962C8B-B14F-4D97-AF65-F5344CB8AC3E}">
        <p14:creationId xmlns:p14="http://schemas.microsoft.com/office/powerpoint/2010/main" val="24282328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DDEBCF">
                <a:alpha val="50000"/>
              </a:srgbClr>
            </a:gs>
            <a:gs pos="50000">
              <a:srgbClr val="9CB86E"/>
            </a:gs>
            <a:gs pos="100000">
              <a:srgbClr val="156B13"/>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B88518-AD2A-43EC-84BF-959F2A9A44E3}" type="datetimeFigureOut">
              <a:rPr lang="en-AU" smtClean="0"/>
              <a:t>13/08/2012</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B3777C-1988-4F60-9637-EE95FB45524A}" type="slidenum">
              <a:rPr lang="en-AU" smtClean="0"/>
              <a:t>‹#›</a:t>
            </a:fld>
            <a:endParaRPr lang="en-AU"/>
          </a:p>
        </p:txBody>
      </p:sp>
    </p:spTree>
    <p:extLst>
      <p:ext uri="{BB962C8B-B14F-4D97-AF65-F5344CB8AC3E}">
        <p14:creationId xmlns:p14="http://schemas.microsoft.com/office/powerpoint/2010/main" val="12398023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AU" dirty="0" smtClean="0"/>
              <a:t>Islam</a:t>
            </a:r>
            <a:endParaRPr lang="en-AU" dirty="0"/>
          </a:p>
        </p:txBody>
      </p:sp>
      <p:sp>
        <p:nvSpPr>
          <p:cNvPr id="3" name="Subtitle 2"/>
          <p:cNvSpPr>
            <a:spLocks noGrp="1"/>
          </p:cNvSpPr>
          <p:nvPr>
            <p:ph type="subTitle" idx="1"/>
          </p:nvPr>
        </p:nvSpPr>
        <p:spPr/>
        <p:txBody>
          <a:bodyPr/>
          <a:lstStyle/>
          <a:p>
            <a:r>
              <a:rPr lang="en-AU" dirty="0" smtClean="0"/>
              <a:t>HSC REVISION</a:t>
            </a:r>
            <a:endParaRPr lang="en-AU" dirty="0"/>
          </a:p>
        </p:txBody>
      </p:sp>
    </p:spTree>
    <p:extLst>
      <p:ext uri="{BB962C8B-B14F-4D97-AF65-F5344CB8AC3E}">
        <p14:creationId xmlns:p14="http://schemas.microsoft.com/office/powerpoint/2010/main" val="8169272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Sexual Ethics</a:t>
            </a:r>
            <a:endParaRPr lang="en-AU" dirty="0"/>
          </a:p>
        </p:txBody>
      </p:sp>
      <p:sp>
        <p:nvSpPr>
          <p:cNvPr id="3" name="Content Placeholder 2"/>
          <p:cNvSpPr>
            <a:spLocks noGrp="1"/>
          </p:cNvSpPr>
          <p:nvPr>
            <p:ph idx="1"/>
          </p:nvPr>
        </p:nvSpPr>
        <p:spPr/>
        <p:txBody>
          <a:bodyPr>
            <a:normAutofit fontScale="85000" lnSpcReduction="20000"/>
          </a:bodyPr>
          <a:lstStyle/>
          <a:p>
            <a:r>
              <a:rPr lang="en-AU" dirty="0" smtClean="0"/>
              <a:t>The ultimate purpose in Islam is to submit to the will of the one God (Allah). SO, the ethical teachings determine actions which are:</a:t>
            </a:r>
          </a:p>
          <a:p>
            <a:pPr lvl="1"/>
            <a:r>
              <a:rPr lang="en-AU" dirty="0" smtClean="0"/>
              <a:t>Halal (permitted by God)</a:t>
            </a:r>
          </a:p>
          <a:p>
            <a:pPr lvl="2"/>
            <a:r>
              <a:rPr lang="en-AU" i="1" dirty="0" err="1" smtClean="0"/>
              <a:t>Fard</a:t>
            </a:r>
            <a:r>
              <a:rPr lang="en-AU" i="1" dirty="0" smtClean="0"/>
              <a:t> (obligations)</a:t>
            </a:r>
          </a:p>
          <a:p>
            <a:pPr lvl="2"/>
            <a:r>
              <a:rPr lang="en-AU" i="1" dirty="0" err="1" smtClean="0"/>
              <a:t>Mustahab</a:t>
            </a:r>
            <a:r>
              <a:rPr lang="en-AU" i="1" dirty="0" smtClean="0"/>
              <a:t> (highly recommended)</a:t>
            </a:r>
          </a:p>
          <a:p>
            <a:pPr lvl="2"/>
            <a:r>
              <a:rPr lang="en-AU" i="1" dirty="0" err="1" smtClean="0"/>
              <a:t>Mubah</a:t>
            </a:r>
            <a:r>
              <a:rPr lang="en-AU" i="1" dirty="0" smtClean="0"/>
              <a:t> (neutral)</a:t>
            </a:r>
          </a:p>
          <a:p>
            <a:pPr lvl="2"/>
            <a:r>
              <a:rPr lang="en-AU" i="1" dirty="0" err="1" smtClean="0"/>
              <a:t>Makrah</a:t>
            </a:r>
            <a:r>
              <a:rPr lang="en-AU" i="1" dirty="0" smtClean="0"/>
              <a:t> (highly discouraged)</a:t>
            </a:r>
          </a:p>
          <a:p>
            <a:pPr lvl="1"/>
            <a:r>
              <a:rPr lang="en-AU" dirty="0" err="1" smtClean="0"/>
              <a:t>Haraam</a:t>
            </a:r>
            <a:r>
              <a:rPr lang="en-AU" dirty="0" smtClean="0"/>
              <a:t> (forbidden by God)</a:t>
            </a:r>
          </a:p>
          <a:p>
            <a:r>
              <a:rPr lang="en-AU" dirty="0" smtClean="0"/>
              <a:t>Also remember that family is fundamentally important in Islam, so teachings on sexuality are often linked with the concept of family.</a:t>
            </a:r>
            <a:endParaRPr lang="en-AU" dirty="0"/>
          </a:p>
        </p:txBody>
      </p:sp>
    </p:spTree>
    <p:extLst>
      <p:ext uri="{BB962C8B-B14F-4D97-AF65-F5344CB8AC3E}">
        <p14:creationId xmlns:p14="http://schemas.microsoft.com/office/powerpoint/2010/main" val="35537659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Sexual Ethics</a:t>
            </a:r>
            <a:endParaRPr lang="en-AU" dirty="0"/>
          </a:p>
        </p:txBody>
      </p:sp>
      <p:sp>
        <p:nvSpPr>
          <p:cNvPr id="3" name="Content Placeholder 2"/>
          <p:cNvSpPr>
            <a:spLocks noGrp="1"/>
          </p:cNvSpPr>
          <p:nvPr>
            <p:ph idx="1"/>
          </p:nvPr>
        </p:nvSpPr>
        <p:spPr/>
        <p:txBody>
          <a:bodyPr/>
          <a:lstStyle/>
          <a:p>
            <a:r>
              <a:rPr lang="en-AU" dirty="0" smtClean="0"/>
              <a:t>Contraception</a:t>
            </a:r>
          </a:p>
          <a:p>
            <a:r>
              <a:rPr lang="en-AU" dirty="0" smtClean="0"/>
              <a:t>Homosexuality</a:t>
            </a:r>
          </a:p>
          <a:p>
            <a:r>
              <a:rPr lang="en-AU" dirty="0" smtClean="0"/>
              <a:t>Sex outside of marriage</a:t>
            </a:r>
          </a:p>
          <a:p>
            <a:endParaRPr lang="en-AU" dirty="0"/>
          </a:p>
          <a:p>
            <a:r>
              <a:rPr lang="en-AU" dirty="0" smtClean="0"/>
              <a:t>Are there any differences amongst Muslim variants?</a:t>
            </a:r>
          </a:p>
          <a:p>
            <a:endParaRPr lang="en-AU" dirty="0"/>
          </a:p>
        </p:txBody>
      </p:sp>
    </p:spTree>
    <p:extLst>
      <p:ext uri="{BB962C8B-B14F-4D97-AF65-F5344CB8AC3E}">
        <p14:creationId xmlns:p14="http://schemas.microsoft.com/office/powerpoint/2010/main" val="15057650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Hajj</a:t>
            </a:r>
            <a:endParaRPr lang="en-AU" dirty="0"/>
          </a:p>
        </p:txBody>
      </p:sp>
      <p:sp>
        <p:nvSpPr>
          <p:cNvPr id="3" name="Content Placeholder 2"/>
          <p:cNvSpPr>
            <a:spLocks noGrp="1"/>
          </p:cNvSpPr>
          <p:nvPr>
            <p:ph idx="1"/>
          </p:nvPr>
        </p:nvSpPr>
        <p:spPr/>
        <p:txBody>
          <a:bodyPr/>
          <a:lstStyle/>
          <a:p>
            <a:r>
              <a:rPr lang="en-AU" dirty="0" smtClean="0"/>
              <a:t>Describe the Hajj</a:t>
            </a:r>
          </a:p>
          <a:p>
            <a:pPr lvl="1"/>
            <a:r>
              <a:rPr lang="en-AU" dirty="0"/>
              <a:t>S</a:t>
            </a:r>
            <a:r>
              <a:rPr lang="en-AU" dirty="0" smtClean="0"/>
              <a:t>tep-by-step description of each day</a:t>
            </a:r>
          </a:p>
          <a:p>
            <a:pPr lvl="1"/>
            <a:r>
              <a:rPr lang="en-AU" dirty="0" smtClean="0"/>
              <a:t>Give specific terminology, e.g.:</a:t>
            </a:r>
          </a:p>
          <a:p>
            <a:pPr lvl="2"/>
            <a:r>
              <a:rPr lang="en-AU" dirty="0" err="1" smtClean="0"/>
              <a:t>Tawaf</a:t>
            </a:r>
            <a:r>
              <a:rPr lang="en-AU" dirty="0" smtClean="0"/>
              <a:t> (circling the </a:t>
            </a:r>
            <a:r>
              <a:rPr lang="en-AU" dirty="0" err="1" smtClean="0"/>
              <a:t>Ka’bah</a:t>
            </a:r>
            <a:r>
              <a:rPr lang="en-AU" dirty="0" smtClean="0"/>
              <a:t>)</a:t>
            </a:r>
          </a:p>
          <a:p>
            <a:pPr lvl="2"/>
            <a:r>
              <a:rPr lang="en-AU" dirty="0" smtClean="0"/>
              <a:t>Ihram (white clothing/state of mind)</a:t>
            </a:r>
          </a:p>
          <a:p>
            <a:pPr lvl="2"/>
            <a:r>
              <a:rPr lang="en-AU" dirty="0" err="1" smtClean="0"/>
              <a:t>Wuquf</a:t>
            </a:r>
            <a:r>
              <a:rPr lang="en-AU" dirty="0" smtClean="0"/>
              <a:t> (Stand before Allah – on the Mount of Mercy)</a:t>
            </a:r>
          </a:p>
          <a:p>
            <a:pPr lvl="2"/>
            <a:r>
              <a:rPr lang="en-AU" dirty="0" err="1" smtClean="0"/>
              <a:t>Umma</a:t>
            </a:r>
            <a:r>
              <a:rPr lang="en-AU" dirty="0" smtClean="0"/>
              <a:t> (worldwide Islamic community)</a:t>
            </a:r>
          </a:p>
          <a:p>
            <a:pPr lvl="2"/>
            <a:r>
              <a:rPr lang="en-AU" dirty="0" smtClean="0"/>
              <a:t>etc.</a:t>
            </a:r>
          </a:p>
          <a:p>
            <a:pPr lvl="2"/>
            <a:endParaRPr lang="en-AU" dirty="0"/>
          </a:p>
        </p:txBody>
      </p:sp>
    </p:spTree>
    <p:extLst>
      <p:ext uri="{BB962C8B-B14F-4D97-AF65-F5344CB8AC3E}">
        <p14:creationId xmlns:p14="http://schemas.microsoft.com/office/powerpoint/2010/main" val="39962297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Hajj</a:t>
            </a:r>
            <a:endParaRPr lang="en-AU" dirty="0"/>
          </a:p>
        </p:txBody>
      </p:sp>
      <p:sp>
        <p:nvSpPr>
          <p:cNvPr id="3" name="Content Placeholder 2"/>
          <p:cNvSpPr>
            <a:spLocks noGrp="1"/>
          </p:cNvSpPr>
          <p:nvPr>
            <p:ph idx="1"/>
          </p:nvPr>
        </p:nvSpPr>
        <p:spPr/>
        <p:txBody>
          <a:bodyPr/>
          <a:lstStyle/>
          <a:p>
            <a:r>
              <a:rPr lang="en-AU" dirty="0" smtClean="0"/>
              <a:t>Principal Beliefs expressed in Hajj</a:t>
            </a:r>
          </a:p>
          <a:p>
            <a:r>
              <a:rPr lang="en-AU" dirty="0" smtClean="0"/>
              <a:t>Be really specific about the beliefs expressed in Hajj, e.g.:</a:t>
            </a:r>
          </a:p>
          <a:p>
            <a:pPr lvl="1"/>
            <a:r>
              <a:rPr lang="en-AU" dirty="0" err="1" smtClean="0"/>
              <a:t>Tawaf</a:t>
            </a:r>
            <a:r>
              <a:rPr lang="en-AU" dirty="0" smtClean="0"/>
              <a:t> reflects </a:t>
            </a:r>
            <a:r>
              <a:rPr lang="en-AU" dirty="0" err="1" smtClean="0"/>
              <a:t>Tawhid</a:t>
            </a:r>
            <a:r>
              <a:rPr lang="en-AU" dirty="0" smtClean="0"/>
              <a:t> – the </a:t>
            </a:r>
            <a:r>
              <a:rPr lang="en-AU" dirty="0" err="1" smtClean="0"/>
              <a:t>Umma</a:t>
            </a:r>
            <a:r>
              <a:rPr lang="en-AU" dirty="0" smtClean="0"/>
              <a:t> acts as one in completely submitting to Allah’s will</a:t>
            </a:r>
          </a:p>
          <a:p>
            <a:pPr lvl="1"/>
            <a:r>
              <a:rPr lang="en-AU" dirty="0" err="1" smtClean="0"/>
              <a:t>Wuquf</a:t>
            </a:r>
            <a:r>
              <a:rPr lang="en-AU" dirty="0" smtClean="0"/>
              <a:t> reflects </a:t>
            </a:r>
            <a:r>
              <a:rPr lang="en-AU" dirty="0" err="1" smtClean="0"/>
              <a:t>Akhira</a:t>
            </a:r>
            <a:r>
              <a:rPr lang="en-AU" dirty="0" smtClean="0"/>
              <a:t> – Muslims be God for forgiveness in the hope that they may reach Paradise (Janna) when they die</a:t>
            </a:r>
            <a:endParaRPr lang="en-AU" dirty="0"/>
          </a:p>
        </p:txBody>
      </p:sp>
    </p:spTree>
    <p:extLst>
      <p:ext uri="{BB962C8B-B14F-4D97-AF65-F5344CB8AC3E}">
        <p14:creationId xmlns:p14="http://schemas.microsoft.com/office/powerpoint/2010/main" val="33692193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Hajj</a:t>
            </a:r>
            <a:endParaRPr lang="en-AU" dirty="0"/>
          </a:p>
        </p:txBody>
      </p:sp>
      <p:sp>
        <p:nvSpPr>
          <p:cNvPr id="3" name="Content Placeholder 2"/>
          <p:cNvSpPr>
            <a:spLocks noGrp="1"/>
          </p:cNvSpPr>
          <p:nvPr>
            <p:ph idx="1"/>
          </p:nvPr>
        </p:nvSpPr>
        <p:spPr/>
        <p:txBody>
          <a:bodyPr>
            <a:normAutofit fontScale="85000" lnSpcReduction="10000"/>
          </a:bodyPr>
          <a:lstStyle/>
          <a:p>
            <a:r>
              <a:rPr lang="en-AU" dirty="0" smtClean="0"/>
              <a:t>Significance to the Individual &amp; Community</a:t>
            </a:r>
          </a:p>
          <a:p>
            <a:r>
              <a:rPr lang="en-AU" dirty="0" smtClean="0"/>
              <a:t>Once again, give specific examples from the Hajj, e.g.:</a:t>
            </a:r>
          </a:p>
          <a:p>
            <a:pPr lvl="1"/>
            <a:r>
              <a:rPr lang="en-AU" dirty="0" smtClean="0"/>
              <a:t>Individual: </a:t>
            </a:r>
            <a:r>
              <a:rPr lang="en-AU" dirty="0" err="1" smtClean="0"/>
              <a:t>Wuquf</a:t>
            </a:r>
            <a:r>
              <a:rPr lang="en-AU" dirty="0" smtClean="0"/>
              <a:t> is the most significant part of the Hajj for individuals. They experience a “re-birth” or renewal of spirit. Many pilgrims are deeply moved and experience strong emotions</a:t>
            </a:r>
          </a:p>
          <a:p>
            <a:pPr lvl="1"/>
            <a:r>
              <a:rPr lang="en-AU" dirty="0" smtClean="0"/>
              <a:t>Community: Hajj is significant for the </a:t>
            </a:r>
            <a:r>
              <a:rPr lang="en-AU" dirty="0" err="1" smtClean="0"/>
              <a:t>Umma</a:t>
            </a:r>
            <a:r>
              <a:rPr lang="en-AU" dirty="0" smtClean="0"/>
              <a:t>. All men are expected to wear only the Ihram as a sign of complete equality in God’s eyes. So, rich and poor men from any nation are equals on the Hajj. This builds a very strong sense of community amongst groups of pilgrims</a:t>
            </a:r>
            <a:endParaRPr lang="en-AU" dirty="0"/>
          </a:p>
        </p:txBody>
      </p:sp>
    </p:spTree>
    <p:extLst>
      <p:ext uri="{BB962C8B-B14F-4D97-AF65-F5344CB8AC3E}">
        <p14:creationId xmlns:p14="http://schemas.microsoft.com/office/powerpoint/2010/main" val="3089342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err="1" smtClean="0"/>
              <a:t>Sayyid</a:t>
            </a:r>
            <a:r>
              <a:rPr lang="en-AU" dirty="0" smtClean="0"/>
              <a:t> </a:t>
            </a:r>
            <a:r>
              <a:rPr lang="en-AU" dirty="0" err="1" smtClean="0"/>
              <a:t>Qutb</a:t>
            </a:r>
            <a:r>
              <a:rPr lang="en-AU" dirty="0" smtClean="0"/>
              <a:t>: Contributions</a:t>
            </a:r>
            <a:endParaRPr lang="en-AU" dirty="0"/>
          </a:p>
        </p:txBody>
      </p:sp>
      <p:sp>
        <p:nvSpPr>
          <p:cNvPr id="3" name="Content Placeholder 2"/>
          <p:cNvSpPr>
            <a:spLocks noGrp="1"/>
          </p:cNvSpPr>
          <p:nvPr>
            <p:ph idx="1"/>
          </p:nvPr>
        </p:nvSpPr>
        <p:spPr/>
        <p:txBody>
          <a:bodyPr/>
          <a:lstStyle/>
          <a:p>
            <a:pPr lvl="0"/>
            <a:r>
              <a:rPr lang="en-AU" dirty="0"/>
              <a:t>His </a:t>
            </a:r>
            <a:r>
              <a:rPr lang="en-AU" dirty="0" smtClean="0"/>
              <a:t>Writings (give context! When were they written? What are they about? What was happening in his life at the time?)</a:t>
            </a:r>
            <a:endParaRPr lang="en-AU" dirty="0"/>
          </a:p>
          <a:p>
            <a:pPr lvl="1"/>
            <a:r>
              <a:rPr lang="en-AU" dirty="0"/>
              <a:t>Social Justice in Islam </a:t>
            </a:r>
          </a:p>
          <a:p>
            <a:pPr lvl="1"/>
            <a:r>
              <a:rPr lang="en-AU" dirty="0"/>
              <a:t>In the Shade of the Qur’an - </a:t>
            </a:r>
          </a:p>
          <a:p>
            <a:pPr lvl="1"/>
            <a:r>
              <a:rPr lang="en-AU" dirty="0"/>
              <a:t>Milestones </a:t>
            </a:r>
            <a:r>
              <a:rPr lang="en-AU" i="1" dirty="0"/>
              <a:t>or</a:t>
            </a:r>
            <a:r>
              <a:rPr lang="en-AU" dirty="0"/>
              <a:t> </a:t>
            </a:r>
            <a:r>
              <a:rPr lang="en-AU" dirty="0" smtClean="0"/>
              <a:t>Signposts</a:t>
            </a:r>
          </a:p>
          <a:p>
            <a:r>
              <a:rPr lang="en-AU" dirty="0" smtClean="0"/>
              <a:t>His position as editor of the Muslim Brotherhood newsletter</a:t>
            </a:r>
            <a:endParaRPr lang="en-AU" dirty="0"/>
          </a:p>
        </p:txBody>
      </p:sp>
    </p:spTree>
    <p:extLst>
      <p:ext uri="{BB962C8B-B14F-4D97-AF65-F5344CB8AC3E}">
        <p14:creationId xmlns:p14="http://schemas.microsoft.com/office/powerpoint/2010/main" val="25542483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err="1" smtClean="0"/>
              <a:t>Qutb’s</a:t>
            </a:r>
            <a:r>
              <a:rPr lang="en-AU" dirty="0" smtClean="0"/>
              <a:t> Contributions: </a:t>
            </a:r>
            <a:endParaRPr lang="en-AU" dirty="0"/>
          </a:p>
        </p:txBody>
      </p:sp>
      <p:sp>
        <p:nvSpPr>
          <p:cNvPr id="3" name="Content Placeholder 2"/>
          <p:cNvSpPr>
            <a:spLocks noGrp="1"/>
          </p:cNvSpPr>
          <p:nvPr>
            <p:ph idx="1"/>
          </p:nvPr>
        </p:nvSpPr>
        <p:spPr/>
        <p:txBody>
          <a:bodyPr>
            <a:normAutofit fontScale="70000" lnSpcReduction="20000"/>
          </a:bodyPr>
          <a:lstStyle/>
          <a:p>
            <a:pPr lvl="0"/>
            <a:r>
              <a:rPr lang="en-AU" dirty="0"/>
              <a:t>He reintroduced/reinterpreted a number of Islamic concepts</a:t>
            </a:r>
          </a:p>
          <a:p>
            <a:endParaRPr lang="en-AU" dirty="0" smtClean="0"/>
          </a:p>
          <a:p>
            <a:r>
              <a:rPr lang="en-AU" dirty="0" err="1" smtClean="0"/>
              <a:t>Jahiliyyah</a:t>
            </a:r>
            <a:r>
              <a:rPr lang="en-AU" dirty="0" smtClean="0"/>
              <a:t> </a:t>
            </a:r>
            <a:r>
              <a:rPr lang="en-AU" dirty="0"/>
              <a:t>– pre-Islamic ignorance; people didn’t know what God’s will was until Muhammad brought them the Qur’an. </a:t>
            </a:r>
            <a:r>
              <a:rPr lang="en-AU" dirty="0" err="1"/>
              <a:t>Qutb</a:t>
            </a:r>
            <a:r>
              <a:rPr lang="en-AU" dirty="0"/>
              <a:t> wrote that </a:t>
            </a:r>
            <a:r>
              <a:rPr lang="en-AU" dirty="0" err="1"/>
              <a:t>Jahiliyyah</a:t>
            </a:r>
            <a:r>
              <a:rPr lang="en-AU" dirty="0"/>
              <a:t> refers to ANYBODY who is not Muslim (by his own definition), and he also attached the idea that these people were BARBARIC. </a:t>
            </a:r>
          </a:p>
          <a:p>
            <a:r>
              <a:rPr lang="en-AU" dirty="0" err="1"/>
              <a:t>Salafism</a:t>
            </a:r>
            <a:r>
              <a:rPr lang="en-AU" dirty="0"/>
              <a:t> – going back to the earliest days of Islam, under the Four Rightly Guided Caliphs. </a:t>
            </a:r>
            <a:r>
              <a:rPr lang="en-AU" dirty="0" err="1"/>
              <a:t>Salafists</a:t>
            </a:r>
            <a:r>
              <a:rPr lang="en-AU" dirty="0"/>
              <a:t> believe that the earliest Muslims were the most perfect and </a:t>
            </a:r>
            <a:r>
              <a:rPr lang="en-AU" dirty="0" smtClean="0"/>
              <a:t>pious</a:t>
            </a:r>
          </a:p>
          <a:p>
            <a:r>
              <a:rPr lang="en-AU" dirty="0" smtClean="0"/>
              <a:t>Jihad </a:t>
            </a:r>
            <a:r>
              <a:rPr lang="en-AU" dirty="0"/>
              <a:t>– “Struggle/strive against evil”. In Islam, the GREATER JIHAD (internal struggle) is the most important, followed by the LESSER JIHAD (physical struggle). </a:t>
            </a:r>
            <a:r>
              <a:rPr lang="en-AU" dirty="0" err="1"/>
              <a:t>Qutb</a:t>
            </a:r>
            <a:r>
              <a:rPr lang="en-AU" dirty="0"/>
              <a:t>, however, stated that physical action had to take place (as part of his vanguard for an Islamic revolution).</a:t>
            </a:r>
          </a:p>
        </p:txBody>
      </p:sp>
    </p:spTree>
    <p:extLst>
      <p:ext uri="{BB962C8B-B14F-4D97-AF65-F5344CB8AC3E}">
        <p14:creationId xmlns:p14="http://schemas.microsoft.com/office/powerpoint/2010/main" val="25609339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err="1" smtClean="0"/>
              <a:t>Qutb’s</a:t>
            </a:r>
            <a:r>
              <a:rPr lang="en-AU" dirty="0" smtClean="0"/>
              <a:t> Contributions:</a:t>
            </a:r>
            <a:endParaRPr lang="en-AU" dirty="0"/>
          </a:p>
        </p:txBody>
      </p:sp>
      <p:sp>
        <p:nvSpPr>
          <p:cNvPr id="3" name="Content Placeholder 2"/>
          <p:cNvSpPr>
            <a:spLocks noGrp="1"/>
          </p:cNvSpPr>
          <p:nvPr>
            <p:ph idx="1"/>
          </p:nvPr>
        </p:nvSpPr>
        <p:spPr/>
        <p:txBody>
          <a:bodyPr>
            <a:normAutofit fontScale="70000" lnSpcReduction="20000"/>
          </a:bodyPr>
          <a:lstStyle/>
          <a:p>
            <a:r>
              <a:rPr lang="en-AU" dirty="0" err="1"/>
              <a:t>Takfir</a:t>
            </a:r>
            <a:r>
              <a:rPr lang="en-AU" dirty="0"/>
              <a:t> – </a:t>
            </a:r>
            <a:r>
              <a:rPr lang="en-AU" dirty="0" err="1"/>
              <a:t>Qutb</a:t>
            </a:r>
            <a:r>
              <a:rPr lang="en-AU" dirty="0"/>
              <a:t> had a very clear definition of “Muslim”. Anybody, even Muslims, who were different to this idea were “excommunicated”. </a:t>
            </a:r>
          </a:p>
          <a:p>
            <a:r>
              <a:rPr lang="en-AU" dirty="0" err="1"/>
              <a:t>Nizam</a:t>
            </a:r>
            <a:r>
              <a:rPr lang="en-AU" dirty="0"/>
              <a:t> </a:t>
            </a:r>
            <a:r>
              <a:rPr lang="en-AU" dirty="0" err="1"/>
              <a:t>Islami</a:t>
            </a:r>
            <a:r>
              <a:rPr lang="en-AU" dirty="0"/>
              <a:t> – true Muslim</a:t>
            </a:r>
          </a:p>
          <a:p>
            <a:r>
              <a:rPr lang="en-AU" dirty="0" err="1"/>
              <a:t>Nizam</a:t>
            </a:r>
            <a:r>
              <a:rPr lang="en-AU" dirty="0"/>
              <a:t> </a:t>
            </a:r>
            <a:r>
              <a:rPr lang="en-AU" dirty="0" err="1"/>
              <a:t>Jahi</a:t>
            </a:r>
            <a:r>
              <a:rPr lang="en-AU" dirty="0"/>
              <a:t> – false Muslim, affected by “</a:t>
            </a:r>
            <a:r>
              <a:rPr lang="en-AU" dirty="0" err="1"/>
              <a:t>Jahiliyyah</a:t>
            </a:r>
            <a:r>
              <a:rPr lang="en-AU" dirty="0"/>
              <a:t>”</a:t>
            </a:r>
          </a:p>
          <a:p>
            <a:r>
              <a:rPr lang="en-AU" dirty="0" err="1"/>
              <a:t>Shari’ah</a:t>
            </a:r>
            <a:r>
              <a:rPr lang="en-AU" dirty="0"/>
              <a:t> – The law of Islam, i.e. God’s will, as determined through Islamic Jurisprudence.  </a:t>
            </a:r>
            <a:r>
              <a:rPr lang="en-AU" dirty="0" err="1"/>
              <a:t>Qutb</a:t>
            </a:r>
            <a:r>
              <a:rPr lang="en-AU" dirty="0"/>
              <a:t> argued that </a:t>
            </a:r>
            <a:r>
              <a:rPr lang="en-AU" dirty="0" err="1"/>
              <a:t>Shari’ah</a:t>
            </a:r>
            <a:r>
              <a:rPr lang="en-AU" dirty="0"/>
              <a:t> was the ONLY truly Islamic way to govern any society/nation. </a:t>
            </a:r>
            <a:r>
              <a:rPr lang="en-AU" dirty="0" err="1"/>
              <a:t>Qutb</a:t>
            </a:r>
            <a:r>
              <a:rPr lang="en-AU" dirty="0"/>
              <a:t> argued against secular governments because, he said, they remove the power from God and give it to people.</a:t>
            </a:r>
          </a:p>
          <a:p>
            <a:r>
              <a:rPr lang="en-AU" dirty="0" err="1"/>
              <a:t>Tawhid</a:t>
            </a:r>
            <a:r>
              <a:rPr lang="en-AU" dirty="0"/>
              <a:t> – </a:t>
            </a:r>
            <a:r>
              <a:rPr lang="en-AU" dirty="0" err="1"/>
              <a:t>Qutb’s</a:t>
            </a:r>
            <a:r>
              <a:rPr lang="en-AU" dirty="0"/>
              <a:t> most central idea, also the central idea in all of Islam. There is ONLY ONE GOD and, so, all things will be at peace if they submit to the One </a:t>
            </a:r>
            <a:r>
              <a:rPr lang="en-AU" dirty="0" smtClean="0"/>
              <a:t>God.</a:t>
            </a:r>
          </a:p>
          <a:p>
            <a:r>
              <a:rPr lang="en-AU" dirty="0" smtClean="0"/>
              <a:t>Vanguard </a:t>
            </a:r>
            <a:r>
              <a:rPr lang="en-AU" dirty="0"/>
              <a:t>– </a:t>
            </a:r>
            <a:r>
              <a:rPr lang="en-AU" dirty="0" err="1"/>
              <a:t>Qutb</a:t>
            </a:r>
            <a:r>
              <a:rPr lang="en-AU" dirty="0"/>
              <a:t> called for a vanguard to eventually start an Islamic Revolution.</a:t>
            </a:r>
          </a:p>
        </p:txBody>
      </p:sp>
    </p:spTree>
    <p:extLst>
      <p:ext uri="{BB962C8B-B14F-4D97-AF65-F5344CB8AC3E}">
        <p14:creationId xmlns:p14="http://schemas.microsoft.com/office/powerpoint/2010/main" val="7345894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err="1" smtClean="0"/>
              <a:t>Qutb’s</a:t>
            </a:r>
            <a:r>
              <a:rPr lang="en-AU" dirty="0" smtClean="0"/>
              <a:t> Contributions:</a:t>
            </a:r>
            <a:endParaRPr lang="en-AU" dirty="0"/>
          </a:p>
        </p:txBody>
      </p:sp>
      <p:sp>
        <p:nvSpPr>
          <p:cNvPr id="3" name="Content Placeholder 2"/>
          <p:cNvSpPr>
            <a:spLocks noGrp="1"/>
          </p:cNvSpPr>
          <p:nvPr>
            <p:ph idx="1"/>
          </p:nvPr>
        </p:nvSpPr>
        <p:spPr/>
        <p:txBody>
          <a:bodyPr/>
          <a:lstStyle/>
          <a:p>
            <a:r>
              <a:rPr lang="en-AU" dirty="0" smtClean="0"/>
              <a:t>REMEMBER</a:t>
            </a:r>
          </a:p>
          <a:p>
            <a:pPr lvl="1"/>
            <a:r>
              <a:rPr lang="en-AU" dirty="0" smtClean="0"/>
              <a:t>DEVELOPMENT = the ideas/theology/growth behind the tradition of Islam</a:t>
            </a:r>
          </a:p>
          <a:p>
            <a:pPr lvl="1"/>
            <a:r>
              <a:rPr lang="en-AU" dirty="0" smtClean="0"/>
              <a:t>EXPRESSION = the </a:t>
            </a:r>
            <a:r>
              <a:rPr lang="en-AU" b="1" i="1" dirty="0" smtClean="0"/>
              <a:t>way</a:t>
            </a:r>
            <a:r>
              <a:rPr lang="en-AU" dirty="0" smtClean="0"/>
              <a:t> the tradition of Islam is practiced</a:t>
            </a:r>
          </a:p>
          <a:p>
            <a:pPr lvl="1"/>
            <a:r>
              <a:rPr lang="en-AU" dirty="0" smtClean="0"/>
              <a:t>IMPACT/EFFECT = what happened to Islam </a:t>
            </a:r>
            <a:r>
              <a:rPr lang="en-AU" b="1" i="1" dirty="0" smtClean="0"/>
              <a:t>as a result of </a:t>
            </a:r>
            <a:r>
              <a:rPr lang="en-AU" dirty="0" smtClean="0"/>
              <a:t>the contributions? Short &amp; long term?</a:t>
            </a:r>
            <a:endParaRPr lang="en-AU" dirty="0"/>
          </a:p>
        </p:txBody>
      </p:sp>
    </p:spTree>
    <p:extLst>
      <p:ext uri="{BB962C8B-B14F-4D97-AF65-F5344CB8AC3E}">
        <p14:creationId xmlns:p14="http://schemas.microsoft.com/office/powerpoint/2010/main" val="21592811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err="1" smtClean="0"/>
              <a:t>Qutb’s</a:t>
            </a:r>
            <a:r>
              <a:rPr lang="en-AU" dirty="0" smtClean="0"/>
              <a:t> Impact:</a:t>
            </a:r>
            <a:endParaRPr lang="en-AU" dirty="0"/>
          </a:p>
        </p:txBody>
      </p:sp>
      <p:sp>
        <p:nvSpPr>
          <p:cNvPr id="3" name="Content Placeholder 2"/>
          <p:cNvSpPr>
            <a:spLocks noGrp="1"/>
          </p:cNvSpPr>
          <p:nvPr>
            <p:ph idx="1"/>
          </p:nvPr>
        </p:nvSpPr>
        <p:spPr/>
        <p:txBody>
          <a:bodyPr>
            <a:normAutofit/>
          </a:bodyPr>
          <a:lstStyle/>
          <a:p>
            <a:r>
              <a:rPr lang="en-AU" dirty="0" err="1" smtClean="0"/>
              <a:t>Qutb</a:t>
            </a:r>
            <a:r>
              <a:rPr lang="en-AU" dirty="0" smtClean="0"/>
              <a:t> had a LIMITED effect on Islam: </a:t>
            </a:r>
          </a:p>
          <a:p>
            <a:pPr lvl="1"/>
            <a:r>
              <a:rPr lang="en-AU" dirty="0"/>
              <a:t>O</a:t>
            </a:r>
            <a:r>
              <a:rPr lang="en-AU" dirty="0" smtClean="0"/>
              <a:t>nly a small section of Islam was directly effected by </a:t>
            </a:r>
            <a:r>
              <a:rPr lang="en-AU" dirty="0" err="1" smtClean="0"/>
              <a:t>Qutb’s</a:t>
            </a:r>
            <a:r>
              <a:rPr lang="en-AU" dirty="0" smtClean="0"/>
              <a:t> ideas: Islamist groups. </a:t>
            </a:r>
          </a:p>
          <a:p>
            <a:pPr lvl="1"/>
            <a:r>
              <a:rPr lang="en-AU" dirty="0" smtClean="0"/>
              <a:t>The majority of Islam was indirectly effected because </a:t>
            </a:r>
            <a:r>
              <a:rPr lang="en-AU" dirty="0" err="1" smtClean="0"/>
              <a:t>Qutb</a:t>
            </a:r>
            <a:r>
              <a:rPr lang="en-AU" dirty="0" smtClean="0"/>
              <a:t> was offering a new interpretation – the rest of Islam would have to reaffirm the more widely accepted understandings of Islam.</a:t>
            </a:r>
          </a:p>
          <a:p>
            <a:pPr lvl="1"/>
            <a:endParaRPr lang="en-AU" dirty="0"/>
          </a:p>
        </p:txBody>
      </p:sp>
    </p:spTree>
    <p:extLst>
      <p:ext uri="{BB962C8B-B14F-4D97-AF65-F5344CB8AC3E}">
        <p14:creationId xmlns:p14="http://schemas.microsoft.com/office/powerpoint/2010/main" val="11558258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err="1" smtClean="0"/>
              <a:t>Qutb’s</a:t>
            </a:r>
            <a:r>
              <a:rPr lang="en-AU" dirty="0" smtClean="0"/>
              <a:t> Impact:</a:t>
            </a:r>
            <a:endParaRPr lang="en-AU" dirty="0"/>
          </a:p>
        </p:txBody>
      </p:sp>
      <p:sp>
        <p:nvSpPr>
          <p:cNvPr id="3" name="Content Placeholder 2"/>
          <p:cNvSpPr>
            <a:spLocks noGrp="1"/>
          </p:cNvSpPr>
          <p:nvPr>
            <p:ph idx="1"/>
          </p:nvPr>
        </p:nvSpPr>
        <p:spPr/>
        <p:txBody>
          <a:bodyPr>
            <a:normAutofit fontScale="62500" lnSpcReduction="20000"/>
          </a:bodyPr>
          <a:lstStyle/>
          <a:p>
            <a:r>
              <a:rPr lang="en-AU" dirty="0" smtClean="0"/>
              <a:t>Short Term:</a:t>
            </a:r>
          </a:p>
          <a:p>
            <a:pPr lvl="1"/>
            <a:r>
              <a:rPr lang="en-AU" dirty="0" smtClean="0"/>
              <a:t>He influenced the Muslim Brotherhood to rebel against the West, specifically the Western-backed Nasser Government of Egypt</a:t>
            </a:r>
          </a:p>
          <a:p>
            <a:pPr lvl="1"/>
            <a:r>
              <a:rPr lang="en-AU" dirty="0"/>
              <a:t>During his life, </a:t>
            </a:r>
            <a:r>
              <a:rPr lang="en-AU" dirty="0" err="1"/>
              <a:t>Qutb’s</a:t>
            </a:r>
            <a:r>
              <a:rPr lang="en-AU" dirty="0"/>
              <a:t> contributions had a limited impact, directly on those members of the Muslim Brotherhood who were given new understanding of their Islamic faith through </a:t>
            </a:r>
            <a:r>
              <a:rPr lang="en-AU" dirty="0" err="1"/>
              <a:t>Qutb’s</a:t>
            </a:r>
            <a:r>
              <a:rPr lang="en-AU" dirty="0"/>
              <a:t> writings. The majority of other Muslims in the world were unaffected, and Islam as a whole tradition did not change significantly.</a:t>
            </a:r>
          </a:p>
          <a:p>
            <a:pPr lvl="1"/>
            <a:endParaRPr lang="en-AU" dirty="0" smtClean="0"/>
          </a:p>
          <a:p>
            <a:r>
              <a:rPr lang="en-AU" dirty="0" smtClean="0"/>
              <a:t>Long Term:</a:t>
            </a:r>
          </a:p>
          <a:p>
            <a:pPr lvl="1"/>
            <a:r>
              <a:rPr lang="en-AU" dirty="0"/>
              <a:t>Years after </a:t>
            </a:r>
            <a:r>
              <a:rPr lang="en-AU" dirty="0" err="1"/>
              <a:t>Qutb’s</a:t>
            </a:r>
            <a:r>
              <a:rPr lang="en-AU" dirty="0"/>
              <a:t> death, his writings are still being used by Islamist groups, and his ideas on jihad, </a:t>
            </a:r>
            <a:r>
              <a:rPr lang="en-AU" dirty="0" err="1"/>
              <a:t>jahiliyya</a:t>
            </a:r>
            <a:r>
              <a:rPr lang="en-AU" dirty="0"/>
              <a:t>, </a:t>
            </a:r>
            <a:r>
              <a:rPr lang="en-AU" dirty="0" err="1"/>
              <a:t>tawhid</a:t>
            </a:r>
            <a:r>
              <a:rPr lang="en-AU" dirty="0"/>
              <a:t>, </a:t>
            </a:r>
            <a:r>
              <a:rPr lang="en-AU" dirty="0" err="1"/>
              <a:t>etc</a:t>
            </a:r>
            <a:r>
              <a:rPr lang="en-AU" dirty="0"/>
              <a:t>, are also the focus of many of these groups.</a:t>
            </a:r>
          </a:p>
          <a:p>
            <a:pPr lvl="1"/>
            <a:r>
              <a:rPr lang="en-AU" dirty="0"/>
              <a:t>Islam as a whole tradition, however, has not been impacted in a large way by </a:t>
            </a:r>
            <a:r>
              <a:rPr lang="en-AU" dirty="0" err="1"/>
              <a:t>Qutb’s</a:t>
            </a:r>
            <a:r>
              <a:rPr lang="en-AU" dirty="0"/>
              <a:t> contributions, however moderate Muslim scholars (</a:t>
            </a:r>
            <a:r>
              <a:rPr lang="en-AU" dirty="0" err="1"/>
              <a:t>ulama</a:t>
            </a:r>
            <a:r>
              <a:rPr lang="en-AU" dirty="0"/>
              <a:t>) continue to make more sense of the Qur’an and their faith in ways significantly different to </a:t>
            </a:r>
            <a:r>
              <a:rPr lang="en-AU" dirty="0" err="1"/>
              <a:t>Qutb’s</a:t>
            </a:r>
            <a:r>
              <a:rPr lang="en-AU" dirty="0"/>
              <a:t> interpretations.</a:t>
            </a:r>
          </a:p>
          <a:p>
            <a:endParaRPr lang="en-AU" dirty="0"/>
          </a:p>
        </p:txBody>
      </p:sp>
    </p:spTree>
    <p:extLst>
      <p:ext uri="{BB962C8B-B14F-4D97-AF65-F5344CB8AC3E}">
        <p14:creationId xmlns:p14="http://schemas.microsoft.com/office/powerpoint/2010/main" val="23775099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Quotes from </a:t>
            </a:r>
            <a:r>
              <a:rPr lang="en-AU" dirty="0" err="1" smtClean="0"/>
              <a:t>Qutb’s</a:t>
            </a:r>
            <a:r>
              <a:rPr lang="en-AU" dirty="0" smtClean="0"/>
              <a:t> writings:</a:t>
            </a:r>
            <a:endParaRPr lang="en-AU" dirty="0"/>
          </a:p>
        </p:txBody>
      </p:sp>
      <p:sp>
        <p:nvSpPr>
          <p:cNvPr id="3" name="Content Placeholder 2"/>
          <p:cNvSpPr>
            <a:spLocks noGrp="1"/>
          </p:cNvSpPr>
          <p:nvPr>
            <p:ph idx="1"/>
          </p:nvPr>
        </p:nvSpPr>
        <p:spPr/>
        <p:txBody>
          <a:bodyPr>
            <a:normAutofit fontScale="55000" lnSpcReduction="20000"/>
          </a:bodyPr>
          <a:lstStyle/>
          <a:p>
            <a:pPr lvl="0"/>
            <a:r>
              <a:rPr lang="en-AU" dirty="0"/>
              <a:t>“Mankind today is on the brink of a precipice… because humanity is devoid of those vital values which are necessary not only for its healthy development but for its real progress… It is essential for mankind to have new leadership!”</a:t>
            </a:r>
          </a:p>
          <a:p>
            <a:pPr lvl="1"/>
            <a:r>
              <a:rPr lang="en-AU" dirty="0" err="1"/>
              <a:t>Qutb</a:t>
            </a:r>
            <a:r>
              <a:rPr lang="en-AU" dirty="0"/>
              <a:t> says humanity needs new leadership based on God’s will (</a:t>
            </a:r>
            <a:r>
              <a:rPr lang="en-AU" dirty="0" err="1"/>
              <a:t>Shari’ah</a:t>
            </a:r>
            <a:r>
              <a:rPr lang="en-AU" dirty="0"/>
              <a:t>)</a:t>
            </a:r>
          </a:p>
          <a:p>
            <a:pPr lvl="1"/>
            <a:r>
              <a:rPr lang="en-AU" dirty="0"/>
              <a:t>This quote demonstrates his call for an Islamic revolution</a:t>
            </a:r>
          </a:p>
          <a:p>
            <a:pPr lvl="0"/>
            <a:endParaRPr lang="en-AU" dirty="0" smtClean="0"/>
          </a:p>
          <a:p>
            <a:pPr lvl="0"/>
            <a:r>
              <a:rPr lang="en-AU" dirty="0" smtClean="0"/>
              <a:t>“</a:t>
            </a:r>
            <a:r>
              <a:rPr lang="en-AU" dirty="0"/>
              <a:t>Only Islamic values and morals, </a:t>
            </a:r>
            <a:r>
              <a:rPr lang="en-AU" dirty="0" smtClean="0"/>
              <a:t>teachings </a:t>
            </a:r>
            <a:r>
              <a:rPr lang="en-AU" dirty="0"/>
              <a:t>and safeguards, are worthy of mankind… Islamic society is truly civilised”</a:t>
            </a:r>
          </a:p>
          <a:p>
            <a:pPr lvl="1"/>
            <a:r>
              <a:rPr lang="en-AU" dirty="0"/>
              <a:t>For </a:t>
            </a:r>
            <a:r>
              <a:rPr lang="en-AU" dirty="0" err="1"/>
              <a:t>Qutb</a:t>
            </a:r>
            <a:r>
              <a:rPr lang="en-AU" dirty="0"/>
              <a:t>, Islam is the only true system to live in peace in the world</a:t>
            </a:r>
          </a:p>
          <a:p>
            <a:pPr lvl="0"/>
            <a:endParaRPr lang="en-AU" dirty="0" smtClean="0"/>
          </a:p>
          <a:p>
            <a:pPr lvl="0"/>
            <a:r>
              <a:rPr lang="en-AU" dirty="0" smtClean="0"/>
              <a:t>“</a:t>
            </a:r>
            <a:r>
              <a:rPr lang="en-AU" dirty="0" err="1"/>
              <a:t>Jahiliyya</a:t>
            </a:r>
            <a:r>
              <a:rPr lang="en-AU" dirty="0"/>
              <a:t>… takes the form of claiming the right to create values, to legislate rules of collective behaviour, and to choose any way of life that rests with me, without regard to what God has prescribed”</a:t>
            </a:r>
          </a:p>
          <a:p>
            <a:pPr lvl="1"/>
            <a:r>
              <a:rPr lang="en-AU" dirty="0" err="1"/>
              <a:t>Qutb</a:t>
            </a:r>
            <a:r>
              <a:rPr lang="en-AU" dirty="0"/>
              <a:t> defines </a:t>
            </a:r>
            <a:r>
              <a:rPr lang="en-AU" dirty="0" err="1"/>
              <a:t>jahiliyya</a:t>
            </a:r>
            <a:endParaRPr lang="en-AU" dirty="0"/>
          </a:p>
          <a:p>
            <a:pPr lvl="0"/>
            <a:endParaRPr lang="en-AU" dirty="0" smtClean="0"/>
          </a:p>
          <a:p>
            <a:pPr lvl="0"/>
            <a:r>
              <a:rPr lang="en-AU" dirty="0" smtClean="0"/>
              <a:t>“</a:t>
            </a:r>
            <a:r>
              <a:rPr lang="en-AU" dirty="0"/>
              <a:t>How must the Islamic resurrection begin? A vanguard must resolve to set it in motion in the midst of </a:t>
            </a:r>
            <a:r>
              <a:rPr lang="en-AU" dirty="0" err="1"/>
              <a:t>jahiliyyah</a:t>
            </a:r>
            <a:r>
              <a:rPr lang="en-AU" dirty="0"/>
              <a:t> that now reigns over the entire earth”</a:t>
            </a:r>
          </a:p>
          <a:p>
            <a:pPr lvl="1"/>
            <a:r>
              <a:rPr lang="en-AU" dirty="0"/>
              <a:t>A call for a vanguard of Islamic revolutionaries</a:t>
            </a:r>
          </a:p>
          <a:p>
            <a:endParaRPr lang="en-AU" dirty="0"/>
          </a:p>
        </p:txBody>
      </p:sp>
    </p:spTree>
    <p:extLst>
      <p:ext uri="{BB962C8B-B14F-4D97-AF65-F5344CB8AC3E}">
        <p14:creationId xmlns:p14="http://schemas.microsoft.com/office/powerpoint/2010/main" val="7637042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Sexual Ethics</a:t>
            </a:r>
            <a:endParaRPr lang="en-AU" dirty="0"/>
          </a:p>
        </p:txBody>
      </p:sp>
      <p:sp>
        <p:nvSpPr>
          <p:cNvPr id="3" name="Content Placeholder 2"/>
          <p:cNvSpPr>
            <a:spLocks noGrp="1"/>
          </p:cNvSpPr>
          <p:nvPr>
            <p:ph idx="1"/>
          </p:nvPr>
        </p:nvSpPr>
        <p:spPr/>
        <p:txBody>
          <a:bodyPr/>
          <a:lstStyle/>
          <a:p>
            <a:r>
              <a:rPr lang="en-AU" dirty="0" smtClean="0"/>
              <a:t>Always Remember: </a:t>
            </a:r>
          </a:p>
          <a:p>
            <a:pPr lvl="1"/>
            <a:r>
              <a:rPr lang="en-AU" dirty="0" smtClean="0"/>
              <a:t>You MUST show an understanding of the Ethical System (i.e. Islamic Jurisprudence)</a:t>
            </a:r>
          </a:p>
          <a:p>
            <a:pPr lvl="2"/>
            <a:r>
              <a:rPr lang="en-AU" u="sng" dirty="0" smtClean="0"/>
              <a:t>SUNNI</a:t>
            </a:r>
            <a:r>
              <a:rPr lang="en-AU" dirty="0" smtClean="0"/>
              <a:t>			</a:t>
            </a:r>
            <a:r>
              <a:rPr lang="en-AU" u="sng" dirty="0" smtClean="0"/>
              <a:t>SHI’ITE</a:t>
            </a:r>
          </a:p>
          <a:p>
            <a:pPr lvl="2"/>
            <a:r>
              <a:rPr lang="en-AU" dirty="0" smtClean="0"/>
              <a:t>Qur’an			Qur’an</a:t>
            </a:r>
          </a:p>
          <a:p>
            <a:pPr lvl="2"/>
            <a:r>
              <a:rPr lang="en-AU" dirty="0" smtClean="0"/>
              <a:t>Hadith			Hadith</a:t>
            </a:r>
          </a:p>
          <a:p>
            <a:pPr lvl="2"/>
            <a:r>
              <a:rPr lang="en-AU" dirty="0" err="1" smtClean="0"/>
              <a:t>Ijma</a:t>
            </a:r>
            <a:r>
              <a:rPr lang="en-AU" dirty="0" smtClean="0"/>
              <a:t>’				Ayatollah</a:t>
            </a:r>
          </a:p>
          <a:p>
            <a:pPr lvl="2"/>
            <a:r>
              <a:rPr lang="en-AU" dirty="0" err="1" smtClean="0"/>
              <a:t>Qiyas</a:t>
            </a:r>
            <a:r>
              <a:rPr lang="en-AU" dirty="0" smtClean="0"/>
              <a:t> </a:t>
            </a:r>
          </a:p>
          <a:p>
            <a:pPr lvl="1"/>
            <a:r>
              <a:rPr lang="en-AU" dirty="0" smtClean="0"/>
              <a:t>All these steps are taken to determine </a:t>
            </a:r>
            <a:r>
              <a:rPr lang="en-AU" i="1" dirty="0" err="1" smtClean="0"/>
              <a:t>Shari’ah</a:t>
            </a:r>
            <a:endParaRPr lang="en-AU" i="1" dirty="0"/>
          </a:p>
        </p:txBody>
      </p:sp>
    </p:spTree>
    <p:extLst>
      <p:ext uri="{BB962C8B-B14F-4D97-AF65-F5344CB8AC3E}">
        <p14:creationId xmlns:p14="http://schemas.microsoft.com/office/powerpoint/2010/main" val="18219735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TotalTime>
  <Words>1138</Words>
  <Application>Microsoft Office PowerPoint</Application>
  <PresentationFormat>On-screen Show (4:3)</PresentationFormat>
  <Paragraphs>94</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Islam</vt:lpstr>
      <vt:lpstr>Sayyid Qutb: Contributions</vt:lpstr>
      <vt:lpstr>Qutb’s Contributions: </vt:lpstr>
      <vt:lpstr>Qutb’s Contributions:</vt:lpstr>
      <vt:lpstr>Qutb’s Contributions:</vt:lpstr>
      <vt:lpstr>Qutb’s Impact:</vt:lpstr>
      <vt:lpstr>Qutb’s Impact:</vt:lpstr>
      <vt:lpstr>Quotes from Qutb’s writings:</vt:lpstr>
      <vt:lpstr>Sexual Ethics</vt:lpstr>
      <vt:lpstr>Sexual Ethics</vt:lpstr>
      <vt:lpstr>Sexual Ethics</vt:lpstr>
      <vt:lpstr>Hajj</vt:lpstr>
      <vt:lpstr>Hajj</vt:lpstr>
      <vt:lpstr>Hajj</vt:lpstr>
    </vt:vector>
  </TitlesOfParts>
  <Company>St Ignatius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Islam</dc:title>
  <dc:creator>Paul Achmar</dc:creator>
  <cp:lastModifiedBy>Paul Achmar</cp:lastModifiedBy>
  <cp:revision>4</cp:revision>
  <dcterms:created xsi:type="dcterms:W3CDTF">2012-08-12T22:52:02Z</dcterms:created>
  <dcterms:modified xsi:type="dcterms:W3CDTF">2012-08-12T23:16:43Z</dcterms:modified>
</cp:coreProperties>
</file>