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7" r:id="rId3"/>
    <p:sldId id="270" r:id="rId4"/>
    <p:sldId id="266" r:id="rId5"/>
    <p:sldId id="268" r:id="rId6"/>
    <p:sldId id="257" r:id="rId7"/>
    <p:sldId id="258" r:id="rId8"/>
    <p:sldId id="259" r:id="rId9"/>
    <p:sldId id="260" r:id="rId10"/>
    <p:sldId id="261" r:id="rId11"/>
    <p:sldId id="269" r:id="rId12"/>
    <p:sldId id="262" r:id="rId13"/>
    <p:sldId id="263" r:id="rId14"/>
    <p:sldId id="264" r:id="rId15"/>
    <p:sldId id="265"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3" d="100"/>
          <a:sy n="73" d="100"/>
        </p:scale>
        <p:origin x="-107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CDC52BF0-7082-4473-A876-23E4B01648B8}" type="datetimeFigureOut">
              <a:rPr lang="en-AU" smtClean="0"/>
              <a:t>16/08/2012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007110FD-B297-4245-824F-92253EDC735B}" type="slidenum">
              <a:rPr lang="en-AU" smtClean="0"/>
              <a:t>‹#›</a:t>
            </a:fld>
            <a:endParaRPr lang="en-AU"/>
          </a:p>
        </p:txBody>
      </p:sp>
    </p:spTree>
    <p:extLst>
      <p:ext uri="{BB962C8B-B14F-4D97-AF65-F5344CB8AC3E}">
        <p14:creationId xmlns:p14="http://schemas.microsoft.com/office/powerpoint/2010/main" val="17777508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CDC52BF0-7082-4473-A876-23E4B01648B8}" type="datetimeFigureOut">
              <a:rPr lang="en-AU" smtClean="0"/>
              <a:t>16/08/2012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007110FD-B297-4245-824F-92253EDC735B}" type="slidenum">
              <a:rPr lang="en-AU" smtClean="0"/>
              <a:t>‹#›</a:t>
            </a:fld>
            <a:endParaRPr lang="en-AU"/>
          </a:p>
        </p:txBody>
      </p:sp>
    </p:spTree>
    <p:extLst>
      <p:ext uri="{BB962C8B-B14F-4D97-AF65-F5344CB8AC3E}">
        <p14:creationId xmlns:p14="http://schemas.microsoft.com/office/powerpoint/2010/main" val="31092360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CDC52BF0-7082-4473-A876-23E4B01648B8}" type="datetimeFigureOut">
              <a:rPr lang="en-AU" smtClean="0"/>
              <a:t>16/08/2012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007110FD-B297-4245-824F-92253EDC735B}" type="slidenum">
              <a:rPr lang="en-AU" smtClean="0"/>
              <a:t>‹#›</a:t>
            </a:fld>
            <a:endParaRPr lang="en-AU"/>
          </a:p>
        </p:txBody>
      </p:sp>
    </p:spTree>
    <p:extLst>
      <p:ext uri="{BB962C8B-B14F-4D97-AF65-F5344CB8AC3E}">
        <p14:creationId xmlns:p14="http://schemas.microsoft.com/office/powerpoint/2010/main" val="10603867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CDC52BF0-7082-4473-A876-23E4B01648B8}" type="datetimeFigureOut">
              <a:rPr lang="en-AU" smtClean="0"/>
              <a:t>16/08/2012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007110FD-B297-4245-824F-92253EDC735B}" type="slidenum">
              <a:rPr lang="en-AU" smtClean="0"/>
              <a:t>‹#›</a:t>
            </a:fld>
            <a:endParaRPr lang="en-AU"/>
          </a:p>
        </p:txBody>
      </p:sp>
    </p:spTree>
    <p:extLst>
      <p:ext uri="{BB962C8B-B14F-4D97-AF65-F5344CB8AC3E}">
        <p14:creationId xmlns:p14="http://schemas.microsoft.com/office/powerpoint/2010/main" val="23027946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DC52BF0-7082-4473-A876-23E4B01648B8}" type="datetimeFigureOut">
              <a:rPr lang="en-AU" smtClean="0"/>
              <a:t>16/08/2012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007110FD-B297-4245-824F-92253EDC735B}" type="slidenum">
              <a:rPr lang="en-AU" smtClean="0"/>
              <a:t>‹#›</a:t>
            </a:fld>
            <a:endParaRPr lang="en-AU"/>
          </a:p>
        </p:txBody>
      </p:sp>
    </p:spTree>
    <p:extLst>
      <p:ext uri="{BB962C8B-B14F-4D97-AF65-F5344CB8AC3E}">
        <p14:creationId xmlns:p14="http://schemas.microsoft.com/office/powerpoint/2010/main" val="16120593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CDC52BF0-7082-4473-A876-23E4B01648B8}" type="datetimeFigureOut">
              <a:rPr lang="en-AU" smtClean="0"/>
              <a:t>16/08/2012</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007110FD-B297-4245-824F-92253EDC735B}" type="slidenum">
              <a:rPr lang="en-AU" smtClean="0"/>
              <a:t>‹#›</a:t>
            </a:fld>
            <a:endParaRPr lang="en-AU"/>
          </a:p>
        </p:txBody>
      </p:sp>
    </p:spTree>
    <p:extLst>
      <p:ext uri="{BB962C8B-B14F-4D97-AF65-F5344CB8AC3E}">
        <p14:creationId xmlns:p14="http://schemas.microsoft.com/office/powerpoint/2010/main" val="3219434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CDC52BF0-7082-4473-A876-23E4B01648B8}" type="datetimeFigureOut">
              <a:rPr lang="en-AU" smtClean="0"/>
              <a:t>16/08/2012</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007110FD-B297-4245-824F-92253EDC735B}" type="slidenum">
              <a:rPr lang="en-AU" smtClean="0"/>
              <a:t>‹#›</a:t>
            </a:fld>
            <a:endParaRPr lang="en-AU"/>
          </a:p>
        </p:txBody>
      </p:sp>
    </p:spTree>
    <p:extLst>
      <p:ext uri="{BB962C8B-B14F-4D97-AF65-F5344CB8AC3E}">
        <p14:creationId xmlns:p14="http://schemas.microsoft.com/office/powerpoint/2010/main" val="3396711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CDC52BF0-7082-4473-A876-23E4B01648B8}" type="datetimeFigureOut">
              <a:rPr lang="en-AU" smtClean="0"/>
              <a:t>16/08/2012</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007110FD-B297-4245-824F-92253EDC735B}" type="slidenum">
              <a:rPr lang="en-AU" smtClean="0"/>
              <a:t>‹#›</a:t>
            </a:fld>
            <a:endParaRPr lang="en-AU"/>
          </a:p>
        </p:txBody>
      </p:sp>
    </p:spTree>
    <p:extLst>
      <p:ext uri="{BB962C8B-B14F-4D97-AF65-F5344CB8AC3E}">
        <p14:creationId xmlns:p14="http://schemas.microsoft.com/office/powerpoint/2010/main" val="25731948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C52BF0-7082-4473-A876-23E4B01648B8}" type="datetimeFigureOut">
              <a:rPr lang="en-AU" smtClean="0"/>
              <a:t>16/08/2012</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007110FD-B297-4245-824F-92253EDC735B}" type="slidenum">
              <a:rPr lang="en-AU" smtClean="0"/>
              <a:t>‹#›</a:t>
            </a:fld>
            <a:endParaRPr lang="en-AU"/>
          </a:p>
        </p:txBody>
      </p:sp>
    </p:spTree>
    <p:extLst>
      <p:ext uri="{BB962C8B-B14F-4D97-AF65-F5344CB8AC3E}">
        <p14:creationId xmlns:p14="http://schemas.microsoft.com/office/powerpoint/2010/main" val="17859267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DC52BF0-7082-4473-A876-23E4B01648B8}" type="datetimeFigureOut">
              <a:rPr lang="en-AU" smtClean="0"/>
              <a:t>16/08/2012</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007110FD-B297-4245-824F-92253EDC735B}" type="slidenum">
              <a:rPr lang="en-AU" smtClean="0"/>
              <a:t>‹#›</a:t>
            </a:fld>
            <a:endParaRPr lang="en-AU"/>
          </a:p>
        </p:txBody>
      </p:sp>
    </p:spTree>
    <p:extLst>
      <p:ext uri="{BB962C8B-B14F-4D97-AF65-F5344CB8AC3E}">
        <p14:creationId xmlns:p14="http://schemas.microsoft.com/office/powerpoint/2010/main" val="9064274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DC52BF0-7082-4473-A876-23E4B01648B8}" type="datetimeFigureOut">
              <a:rPr lang="en-AU" smtClean="0"/>
              <a:t>16/08/2012</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007110FD-B297-4245-824F-92253EDC735B}" type="slidenum">
              <a:rPr lang="en-AU" smtClean="0"/>
              <a:t>‹#›</a:t>
            </a:fld>
            <a:endParaRPr lang="en-AU"/>
          </a:p>
        </p:txBody>
      </p:sp>
    </p:spTree>
    <p:extLst>
      <p:ext uri="{BB962C8B-B14F-4D97-AF65-F5344CB8AC3E}">
        <p14:creationId xmlns:p14="http://schemas.microsoft.com/office/powerpoint/2010/main" val="24814907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4">
                <a:lumMod val="60000"/>
                <a:lumOff val="40000"/>
              </a:schemeClr>
            </a:gs>
            <a:gs pos="64999">
              <a:schemeClr val="accent2">
                <a:lumMod val="40000"/>
                <a:lumOff val="60000"/>
              </a:schemeClr>
            </a:gs>
            <a:gs pos="100000">
              <a:schemeClr val="accent6">
                <a:lumMod val="40000"/>
                <a:lumOff val="60000"/>
              </a:schemeClr>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C52BF0-7082-4473-A876-23E4B01648B8}" type="datetimeFigureOut">
              <a:rPr lang="en-AU" smtClean="0"/>
              <a:t>16/08/2012</a:t>
            </a:fld>
            <a:endParaRPr lang="en-A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7110FD-B297-4245-824F-92253EDC735B}" type="slidenum">
              <a:rPr lang="en-AU" smtClean="0"/>
              <a:t>‹#›</a:t>
            </a:fld>
            <a:endParaRPr lang="en-AU"/>
          </a:p>
        </p:txBody>
      </p:sp>
    </p:spTree>
    <p:extLst>
      <p:ext uri="{BB962C8B-B14F-4D97-AF65-F5344CB8AC3E}">
        <p14:creationId xmlns:p14="http://schemas.microsoft.com/office/powerpoint/2010/main" val="23104254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874639"/>
          </a:xfrm>
        </p:spPr>
        <p:txBody>
          <a:bodyPr>
            <a:normAutofit fontScale="90000"/>
          </a:bodyPr>
          <a:lstStyle/>
          <a:p>
            <a:r>
              <a:rPr lang="en-AU" dirty="0" smtClean="0">
                <a:latin typeface="Cambria" pitchFamily="18" charset="0"/>
              </a:rPr>
              <a:t>Responding to </a:t>
            </a:r>
            <a:br>
              <a:rPr lang="en-AU" dirty="0" smtClean="0">
                <a:latin typeface="Cambria" pitchFamily="18" charset="0"/>
              </a:rPr>
            </a:br>
            <a:r>
              <a:rPr lang="en-AU" i="1" dirty="0" smtClean="0">
                <a:latin typeface="Cambria" pitchFamily="18" charset="0"/>
              </a:rPr>
              <a:t>Sections II &amp; III</a:t>
            </a:r>
            <a:br>
              <a:rPr lang="en-AU" i="1" dirty="0" smtClean="0">
                <a:latin typeface="Cambria" pitchFamily="18" charset="0"/>
              </a:rPr>
            </a:br>
            <a:r>
              <a:rPr lang="en-AU" dirty="0" smtClean="0">
                <a:latin typeface="Cambria" pitchFamily="18" charset="0"/>
              </a:rPr>
              <a:t>in the HSC</a:t>
            </a:r>
            <a:endParaRPr lang="en-AU" dirty="0">
              <a:latin typeface="Cambria" pitchFamily="18" charset="0"/>
            </a:endParaRPr>
          </a:p>
        </p:txBody>
      </p:sp>
    </p:spTree>
    <p:extLst>
      <p:ext uri="{BB962C8B-B14F-4D97-AF65-F5344CB8AC3E}">
        <p14:creationId xmlns:p14="http://schemas.microsoft.com/office/powerpoint/2010/main" val="21759208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276872"/>
            <a:ext cx="8229600" cy="1143000"/>
          </a:xfrm>
        </p:spPr>
        <p:txBody>
          <a:bodyPr/>
          <a:lstStyle/>
          <a:p>
            <a:r>
              <a:rPr lang="en-AU" dirty="0" smtClean="0">
                <a:latin typeface="Cambria" pitchFamily="18" charset="0"/>
              </a:rPr>
              <a:t>SECTION III</a:t>
            </a:r>
            <a:endParaRPr lang="en-AU" dirty="0">
              <a:latin typeface="Cambria" pitchFamily="18" charset="0"/>
            </a:endParaRPr>
          </a:p>
        </p:txBody>
      </p:sp>
    </p:spTree>
    <p:extLst>
      <p:ext uri="{BB962C8B-B14F-4D97-AF65-F5344CB8AC3E}">
        <p14:creationId xmlns:p14="http://schemas.microsoft.com/office/powerpoint/2010/main" val="1783842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latin typeface="Cambria" pitchFamily="18" charset="0"/>
              </a:rPr>
              <a:t>Notes on Section III</a:t>
            </a:r>
            <a:endParaRPr lang="en-AU" dirty="0">
              <a:latin typeface="Cambria" pitchFamily="18" charset="0"/>
            </a:endParaRPr>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AU" sz="2600" dirty="0" smtClean="0">
                <a:latin typeface="Cambria" pitchFamily="18" charset="0"/>
              </a:rPr>
              <a:t>Always read the Rubric</a:t>
            </a:r>
          </a:p>
          <a:p>
            <a:pPr marL="400050" lvl="1" indent="0">
              <a:buNone/>
            </a:pPr>
            <a:r>
              <a:rPr lang="en-AU" sz="2200" dirty="0" smtClean="0">
                <a:solidFill>
                  <a:srgbClr val="7030A0"/>
                </a:solidFill>
                <a:latin typeface="Cambria" pitchFamily="18" charset="0"/>
              </a:rPr>
              <a:t>The marking criteria is always based on these. It will tell you exactly what the markers are looking for.</a:t>
            </a:r>
          </a:p>
          <a:p>
            <a:pPr marL="514350" indent="-514350">
              <a:buAutoNum type="arabicPeriod"/>
            </a:pPr>
            <a:r>
              <a:rPr lang="en-AU" sz="2600" dirty="0" smtClean="0">
                <a:latin typeface="Cambria" pitchFamily="18" charset="0"/>
              </a:rPr>
              <a:t>Plan your response</a:t>
            </a:r>
          </a:p>
          <a:p>
            <a:pPr marL="914400" lvl="1" indent="-514350">
              <a:buAutoNum type="alphaLcParenR"/>
            </a:pPr>
            <a:r>
              <a:rPr lang="en-AU" sz="2000" dirty="0" smtClean="0">
                <a:solidFill>
                  <a:srgbClr val="7030A0"/>
                </a:solidFill>
                <a:latin typeface="Cambria" pitchFamily="18" charset="0"/>
              </a:rPr>
              <a:t>Decide on a thesis (your ultimate answer to the question)</a:t>
            </a:r>
          </a:p>
          <a:p>
            <a:pPr marL="914400" lvl="1" indent="-514350">
              <a:buFont typeface="+mj-lt"/>
              <a:buAutoNum type="alphaLcParenR"/>
            </a:pPr>
            <a:r>
              <a:rPr lang="en-AU" sz="2000" dirty="0" smtClean="0">
                <a:solidFill>
                  <a:srgbClr val="7030A0"/>
                </a:solidFill>
                <a:latin typeface="Cambria" pitchFamily="18" charset="0"/>
              </a:rPr>
              <a:t>List the idea for each paragraph</a:t>
            </a:r>
          </a:p>
          <a:p>
            <a:pPr marL="457200" indent="-457200">
              <a:buFont typeface="+mj-lt"/>
              <a:buAutoNum type="arabicPeriod"/>
            </a:pPr>
            <a:r>
              <a:rPr lang="en-AU" sz="2400" dirty="0" smtClean="0">
                <a:latin typeface="Cambria" pitchFamily="18" charset="0"/>
              </a:rPr>
              <a:t>Write about the </a:t>
            </a:r>
            <a:r>
              <a:rPr lang="en-AU" sz="2400" i="1" dirty="0" smtClean="0">
                <a:latin typeface="Cambria" pitchFamily="18" charset="0"/>
              </a:rPr>
              <a:t>whole</a:t>
            </a:r>
            <a:r>
              <a:rPr lang="en-AU" sz="2400" dirty="0" smtClean="0">
                <a:latin typeface="Cambria" pitchFamily="18" charset="0"/>
              </a:rPr>
              <a:t> tradition</a:t>
            </a:r>
          </a:p>
          <a:p>
            <a:pPr marL="400050" lvl="1" indent="0">
              <a:buNone/>
            </a:pPr>
            <a:r>
              <a:rPr lang="en-AU" sz="2000" dirty="0" smtClean="0">
                <a:solidFill>
                  <a:srgbClr val="7030A0"/>
                </a:solidFill>
                <a:latin typeface="Cambria" pitchFamily="18" charset="0"/>
              </a:rPr>
              <a:t>Where possible, discuss variants, and always refer to aspects of religion</a:t>
            </a:r>
            <a:endParaRPr lang="en-AU" sz="2000" dirty="0">
              <a:solidFill>
                <a:srgbClr val="7030A0"/>
              </a:solidFill>
              <a:latin typeface="Cambria" pitchFamily="18" charset="0"/>
            </a:endParaRPr>
          </a:p>
        </p:txBody>
      </p:sp>
    </p:spTree>
    <p:extLst>
      <p:ext uri="{BB962C8B-B14F-4D97-AF65-F5344CB8AC3E}">
        <p14:creationId xmlns:p14="http://schemas.microsoft.com/office/powerpoint/2010/main" val="1083044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latin typeface="Cambria" pitchFamily="18" charset="0"/>
              </a:rPr>
              <a:t>2009 Section III</a:t>
            </a:r>
            <a:endParaRPr lang="en-AU" dirty="0">
              <a:latin typeface="Cambria" pitchFamily="18" charset="0"/>
            </a:endParaRPr>
          </a:p>
        </p:txBody>
      </p:sp>
      <p:sp>
        <p:nvSpPr>
          <p:cNvPr id="3" name="Content Placeholder 2"/>
          <p:cNvSpPr>
            <a:spLocks noGrp="1"/>
          </p:cNvSpPr>
          <p:nvPr>
            <p:ph idx="1"/>
          </p:nvPr>
        </p:nvSpPr>
        <p:spPr/>
        <p:txBody>
          <a:bodyPr>
            <a:normAutofit/>
          </a:bodyPr>
          <a:lstStyle/>
          <a:p>
            <a:pPr marL="0" indent="0">
              <a:buNone/>
            </a:pPr>
            <a:r>
              <a:rPr lang="en-AU" sz="2200" dirty="0" smtClean="0">
                <a:latin typeface="Cambria" pitchFamily="18" charset="0"/>
              </a:rPr>
              <a:t>Question 2 – Christianity (20 marks)</a:t>
            </a:r>
          </a:p>
          <a:p>
            <a:pPr marL="0" indent="0">
              <a:buNone/>
            </a:pPr>
            <a:r>
              <a:rPr lang="en-AU" sz="2200" i="1" dirty="0" smtClean="0">
                <a:latin typeface="Cambria" pitchFamily="18" charset="0"/>
              </a:rPr>
              <a:t>Now it came to pass, as he sat at the table with them, that he took the bread, blessed it and broke it, and gave it to them. Then their eyes were opened and they knew him; and he vanished from their sight. And they said to one another, ‘Did not our heart burn within us while he talked with us on the road, and while he opened the Scriptures to us?’ </a:t>
            </a:r>
          </a:p>
          <a:p>
            <a:pPr marL="0" indent="0">
              <a:buNone/>
            </a:pPr>
            <a:r>
              <a:rPr lang="en-AU" sz="2200" i="1" dirty="0">
                <a:latin typeface="Cambria" pitchFamily="18" charset="0"/>
              </a:rPr>
              <a:t>	</a:t>
            </a:r>
            <a:r>
              <a:rPr lang="en-AU" sz="2200" i="1" dirty="0" smtClean="0">
                <a:latin typeface="Cambria" pitchFamily="18" charset="0"/>
              </a:rPr>
              <a:t>			Luke 24:30-32, New King James Bible</a:t>
            </a:r>
          </a:p>
          <a:p>
            <a:pPr marL="0" indent="0">
              <a:buNone/>
            </a:pPr>
            <a:endParaRPr lang="en-AU" sz="2200" dirty="0">
              <a:latin typeface="Cambria" pitchFamily="18" charset="0"/>
            </a:endParaRPr>
          </a:p>
          <a:p>
            <a:pPr marL="0" indent="0">
              <a:buNone/>
            </a:pPr>
            <a:r>
              <a:rPr lang="en-AU" sz="2200" dirty="0" smtClean="0">
                <a:latin typeface="Cambria" pitchFamily="18" charset="0"/>
              </a:rPr>
              <a:t>With reference to Luke’s post-resurrection account in the quotation, assess Christianity as a living religious tradition in the life of its adherents.</a:t>
            </a:r>
            <a:endParaRPr lang="en-AU" sz="2200" dirty="0">
              <a:latin typeface="Cambria" pitchFamily="18" charset="0"/>
            </a:endParaRPr>
          </a:p>
        </p:txBody>
      </p:sp>
    </p:spTree>
    <p:extLst>
      <p:ext uri="{BB962C8B-B14F-4D97-AF65-F5344CB8AC3E}">
        <p14:creationId xmlns:p14="http://schemas.microsoft.com/office/powerpoint/2010/main" val="21130566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latin typeface="Cambria" pitchFamily="18" charset="0"/>
              </a:rPr>
              <a:t>2010 Section III</a:t>
            </a:r>
            <a:endParaRPr lang="en-AU" dirty="0">
              <a:latin typeface="Cambria" pitchFamily="18" charset="0"/>
            </a:endParaRPr>
          </a:p>
        </p:txBody>
      </p:sp>
      <p:sp>
        <p:nvSpPr>
          <p:cNvPr id="3" name="Content Placeholder 2"/>
          <p:cNvSpPr>
            <a:spLocks noGrp="1"/>
          </p:cNvSpPr>
          <p:nvPr>
            <p:ph idx="1"/>
          </p:nvPr>
        </p:nvSpPr>
        <p:spPr/>
        <p:txBody>
          <a:bodyPr>
            <a:normAutofit/>
          </a:bodyPr>
          <a:lstStyle/>
          <a:p>
            <a:pPr marL="0" indent="0">
              <a:buNone/>
            </a:pPr>
            <a:r>
              <a:rPr lang="en-AU" sz="2400" dirty="0" smtClean="0">
                <a:latin typeface="Cambria" pitchFamily="18" charset="0"/>
              </a:rPr>
              <a:t>Question 4 – Islam (20 marks)</a:t>
            </a:r>
          </a:p>
          <a:p>
            <a:pPr marL="0" indent="0">
              <a:buNone/>
            </a:pPr>
            <a:endParaRPr lang="en-AU" sz="2400" i="1" dirty="0" smtClean="0">
              <a:latin typeface="Cambria" pitchFamily="18" charset="0"/>
            </a:endParaRPr>
          </a:p>
          <a:p>
            <a:pPr marL="0" indent="0">
              <a:buNone/>
            </a:pPr>
            <a:r>
              <a:rPr lang="en-AU" sz="2400" i="1" dirty="0" smtClean="0">
                <a:latin typeface="Cambria" pitchFamily="18" charset="0"/>
              </a:rPr>
              <a:t>In the name of God, Most Gracious, Most Merciful, </a:t>
            </a:r>
          </a:p>
          <a:p>
            <a:pPr marL="0" indent="0">
              <a:buNone/>
            </a:pPr>
            <a:r>
              <a:rPr lang="en-AU" sz="2400" i="1" dirty="0" smtClean="0">
                <a:latin typeface="Cambria" pitchFamily="18" charset="0"/>
              </a:rPr>
              <a:t>… to You alone do we turn for help. </a:t>
            </a:r>
          </a:p>
          <a:p>
            <a:pPr marL="0" indent="0">
              <a:buNone/>
            </a:pPr>
            <a:r>
              <a:rPr lang="en-AU" sz="2400" i="1" dirty="0" smtClean="0">
                <a:latin typeface="Cambria" pitchFamily="18" charset="0"/>
              </a:rPr>
              <a:t>Guide us along the straight path</a:t>
            </a:r>
          </a:p>
          <a:p>
            <a:pPr marL="0" indent="0">
              <a:buNone/>
            </a:pPr>
            <a:r>
              <a:rPr lang="en-AU" sz="2400" i="1" dirty="0" smtClean="0">
                <a:latin typeface="Cambria" pitchFamily="18" charset="0"/>
              </a:rPr>
              <a:t>					Qur’an 1:2-6</a:t>
            </a:r>
          </a:p>
          <a:p>
            <a:pPr marL="0" indent="0">
              <a:buNone/>
            </a:pPr>
            <a:endParaRPr lang="en-AU" sz="2400" dirty="0" smtClean="0">
              <a:latin typeface="Cambria" pitchFamily="18" charset="0"/>
            </a:endParaRPr>
          </a:p>
          <a:p>
            <a:pPr marL="0" indent="0">
              <a:buNone/>
            </a:pPr>
            <a:r>
              <a:rPr lang="en-AU" sz="2400" dirty="0" smtClean="0">
                <a:latin typeface="Cambria" pitchFamily="18" charset="0"/>
              </a:rPr>
              <a:t>To what extent does this quotation express the distinctive Islamic answer to the enduring questions of human existence?</a:t>
            </a:r>
          </a:p>
        </p:txBody>
      </p:sp>
    </p:spTree>
    <p:extLst>
      <p:ext uri="{BB962C8B-B14F-4D97-AF65-F5344CB8AC3E}">
        <p14:creationId xmlns:p14="http://schemas.microsoft.com/office/powerpoint/2010/main" val="19354883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latin typeface="Cambria" pitchFamily="18" charset="0"/>
              </a:rPr>
              <a:t>2010 Section III</a:t>
            </a:r>
            <a:endParaRPr lang="en-AU" dirty="0">
              <a:latin typeface="Cambria" pitchFamily="18" charset="0"/>
            </a:endParaRPr>
          </a:p>
        </p:txBody>
      </p:sp>
      <p:sp>
        <p:nvSpPr>
          <p:cNvPr id="3" name="Content Placeholder 2"/>
          <p:cNvSpPr>
            <a:spLocks noGrp="1"/>
          </p:cNvSpPr>
          <p:nvPr>
            <p:ph idx="1"/>
          </p:nvPr>
        </p:nvSpPr>
        <p:spPr/>
        <p:txBody>
          <a:bodyPr>
            <a:normAutofit/>
          </a:bodyPr>
          <a:lstStyle/>
          <a:p>
            <a:pPr marL="0" indent="0">
              <a:buNone/>
            </a:pPr>
            <a:r>
              <a:rPr lang="en-AU" sz="2400" dirty="0" smtClean="0">
                <a:latin typeface="Cambria" pitchFamily="18" charset="0"/>
              </a:rPr>
              <a:t>Question 1 – Buddhism (20 marks)</a:t>
            </a:r>
          </a:p>
          <a:p>
            <a:pPr marL="0" indent="0">
              <a:buNone/>
            </a:pPr>
            <a:endParaRPr lang="en-AU" sz="2400" dirty="0" smtClean="0">
              <a:latin typeface="Cambria" pitchFamily="18" charset="0"/>
            </a:endParaRPr>
          </a:p>
          <a:p>
            <a:pPr marL="0" indent="0">
              <a:buNone/>
            </a:pPr>
            <a:r>
              <a:rPr lang="en-AU" sz="2400" i="1" dirty="0" smtClean="0">
                <a:latin typeface="Cambria" pitchFamily="18" charset="0"/>
              </a:rPr>
              <a:t>Buddhists just go simply.</a:t>
            </a:r>
          </a:p>
          <a:p>
            <a:pPr marL="0" indent="0">
              <a:buNone/>
            </a:pPr>
            <a:endParaRPr lang="en-AU" sz="2400" dirty="0" smtClean="0">
              <a:latin typeface="Cambria" pitchFamily="18" charset="0"/>
            </a:endParaRPr>
          </a:p>
          <a:p>
            <a:pPr marL="0" indent="0">
              <a:buNone/>
            </a:pPr>
            <a:r>
              <a:rPr lang="en-AU" sz="2400" dirty="0" smtClean="0">
                <a:latin typeface="Cambria" pitchFamily="18" charset="0"/>
              </a:rPr>
              <a:t>To what extent does this statement illustrate the influence of Buddhism on individuals and the Buddhist community?</a:t>
            </a:r>
            <a:endParaRPr lang="en-AU" sz="2400" dirty="0">
              <a:latin typeface="Cambria" pitchFamily="18" charset="0"/>
            </a:endParaRPr>
          </a:p>
        </p:txBody>
      </p:sp>
    </p:spTree>
    <p:extLst>
      <p:ext uri="{BB962C8B-B14F-4D97-AF65-F5344CB8AC3E}">
        <p14:creationId xmlns:p14="http://schemas.microsoft.com/office/powerpoint/2010/main" val="239202720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latin typeface="Cambria" pitchFamily="18" charset="0"/>
              </a:rPr>
              <a:t>2011 Section III</a:t>
            </a:r>
            <a:endParaRPr lang="en-AU" dirty="0">
              <a:latin typeface="Cambria" pitchFamily="18" charset="0"/>
            </a:endParaRPr>
          </a:p>
        </p:txBody>
      </p:sp>
      <p:sp>
        <p:nvSpPr>
          <p:cNvPr id="3" name="Content Placeholder 2"/>
          <p:cNvSpPr>
            <a:spLocks noGrp="1"/>
          </p:cNvSpPr>
          <p:nvPr>
            <p:ph idx="1"/>
          </p:nvPr>
        </p:nvSpPr>
        <p:spPr/>
        <p:txBody>
          <a:bodyPr>
            <a:normAutofit/>
          </a:bodyPr>
          <a:lstStyle/>
          <a:p>
            <a:pPr marL="0" indent="0">
              <a:buNone/>
            </a:pPr>
            <a:r>
              <a:rPr lang="en-AU" sz="2400" dirty="0" smtClean="0">
                <a:latin typeface="Cambria" pitchFamily="18" charset="0"/>
              </a:rPr>
              <a:t>Question 4 – Islam (20 marks)</a:t>
            </a:r>
          </a:p>
          <a:p>
            <a:pPr marL="0" indent="0">
              <a:buNone/>
            </a:pPr>
            <a:endParaRPr lang="en-AU" sz="2400" dirty="0" smtClean="0">
              <a:latin typeface="Cambria" pitchFamily="18" charset="0"/>
            </a:endParaRPr>
          </a:p>
          <a:p>
            <a:pPr marL="0" indent="0">
              <a:buNone/>
            </a:pPr>
            <a:r>
              <a:rPr lang="en-AU" sz="2400" i="1" dirty="0" smtClean="0">
                <a:latin typeface="Cambria" pitchFamily="18" charset="0"/>
              </a:rPr>
              <a:t>Some religion emphasise justice, while other emphasise compassion</a:t>
            </a:r>
          </a:p>
          <a:p>
            <a:pPr marL="0" indent="0">
              <a:buNone/>
            </a:pPr>
            <a:endParaRPr lang="en-AU" sz="2400" dirty="0" smtClean="0">
              <a:latin typeface="Cambria" pitchFamily="18" charset="0"/>
            </a:endParaRPr>
          </a:p>
          <a:p>
            <a:pPr marL="0" indent="0">
              <a:buNone/>
            </a:pPr>
            <a:r>
              <a:rPr lang="en-AU" sz="2400" dirty="0" smtClean="0">
                <a:latin typeface="Cambria" pitchFamily="18" charset="0"/>
              </a:rPr>
              <a:t>Discuss this statement in relation to Islam as a living religious tradition</a:t>
            </a:r>
            <a:endParaRPr lang="en-AU" sz="2400" dirty="0">
              <a:latin typeface="Cambria" pitchFamily="18" charset="0"/>
            </a:endParaRPr>
          </a:p>
        </p:txBody>
      </p:sp>
    </p:spTree>
    <p:extLst>
      <p:ext uri="{BB962C8B-B14F-4D97-AF65-F5344CB8AC3E}">
        <p14:creationId xmlns:p14="http://schemas.microsoft.com/office/powerpoint/2010/main" val="28326765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smtClean="0">
                <a:latin typeface="Cambria" pitchFamily="18" charset="0"/>
              </a:rPr>
              <a:t>When answering questions</a:t>
            </a:r>
            <a:endParaRPr lang="en-AU" dirty="0">
              <a:latin typeface="Cambria" pitchFamily="18" charset="0"/>
            </a:endParaRPr>
          </a:p>
        </p:txBody>
      </p:sp>
      <p:sp>
        <p:nvSpPr>
          <p:cNvPr id="3" name="Content Placeholder 2"/>
          <p:cNvSpPr>
            <a:spLocks noGrp="1"/>
          </p:cNvSpPr>
          <p:nvPr>
            <p:ph idx="1"/>
          </p:nvPr>
        </p:nvSpPr>
        <p:spPr>
          <a:xfrm>
            <a:off x="457200" y="1340768"/>
            <a:ext cx="8229600" cy="4785395"/>
          </a:xfrm>
        </p:spPr>
        <p:txBody>
          <a:bodyPr>
            <a:normAutofit lnSpcReduction="10000"/>
          </a:bodyPr>
          <a:lstStyle/>
          <a:p>
            <a:pPr marL="514350" indent="-514350">
              <a:buAutoNum type="arabicPeriod"/>
            </a:pPr>
            <a:r>
              <a:rPr lang="en-AU" sz="2600" dirty="0" smtClean="0">
                <a:latin typeface="Cambria" pitchFamily="18" charset="0"/>
              </a:rPr>
              <a:t>Always read the rubric</a:t>
            </a:r>
          </a:p>
          <a:p>
            <a:pPr marL="400050" lvl="1" indent="0">
              <a:buNone/>
            </a:pPr>
            <a:r>
              <a:rPr lang="en-AU" sz="2200" dirty="0" smtClean="0">
                <a:solidFill>
                  <a:srgbClr val="7030A0"/>
                </a:solidFill>
                <a:latin typeface="Cambria" pitchFamily="18" charset="0"/>
              </a:rPr>
              <a:t>This is what the markers are looking for!</a:t>
            </a:r>
          </a:p>
          <a:p>
            <a:pPr marL="514350" indent="-514350">
              <a:buAutoNum type="arabicPeriod"/>
            </a:pPr>
            <a:r>
              <a:rPr lang="en-AU" sz="2600" dirty="0" smtClean="0">
                <a:latin typeface="Cambria" pitchFamily="18" charset="0"/>
              </a:rPr>
              <a:t>Identify the </a:t>
            </a:r>
            <a:r>
              <a:rPr lang="en-AU" sz="2600" i="1" dirty="0" smtClean="0">
                <a:latin typeface="Cambria" pitchFamily="18" charset="0"/>
              </a:rPr>
              <a:t>directive term</a:t>
            </a:r>
          </a:p>
          <a:p>
            <a:pPr marL="400050" lvl="1" indent="0">
              <a:buNone/>
            </a:pPr>
            <a:r>
              <a:rPr lang="en-AU" sz="2200" dirty="0" smtClean="0">
                <a:solidFill>
                  <a:srgbClr val="7030A0"/>
                </a:solidFill>
                <a:latin typeface="Cambria" pitchFamily="18" charset="0"/>
              </a:rPr>
              <a:t>This will determine what you need to do with the information</a:t>
            </a:r>
          </a:p>
          <a:p>
            <a:pPr marL="514350" indent="-514350">
              <a:buAutoNum type="arabicPeriod"/>
            </a:pPr>
            <a:r>
              <a:rPr lang="en-AU" sz="2600" dirty="0" smtClean="0">
                <a:latin typeface="Cambria" pitchFamily="18" charset="0"/>
              </a:rPr>
              <a:t>Circle the </a:t>
            </a:r>
            <a:r>
              <a:rPr lang="en-AU" sz="2600" i="1" dirty="0" smtClean="0">
                <a:latin typeface="Cambria" pitchFamily="18" charset="0"/>
              </a:rPr>
              <a:t>key words</a:t>
            </a:r>
            <a:endParaRPr lang="en-AU" sz="2600" dirty="0" smtClean="0">
              <a:latin typeface="Cambria" pitchFamily="18" charset="0"/>
            </a:endParaRPr>
          </a:p>
          <a:p>
            <a:pPr marL="400050" lvl="1" indent="0">
              <a:buNone/>
            </a:pPr>
            <a:r>
              <a:rPr lang="en-AU" sz="2200" dirty="0" smtClean="0">
                <a:solidFill>
                  <a:srgbClr val="7030A0"/>
                </a:solidFill>
                <a:latin typeface="Cambria" pitchFamily="18" charset="0"/>
              </a:rPr>
              <a:t>Always use the language of the question in your response</a:t>
            </a:r>
          </a:p>
          <a:p>
            <a:pPr marL="514350" indent="-514350">
              <a:buAutoNum type="arabicPeriod"/>
            </a:pPr>
            <a:r>
              <a:rPr lang="en-AU" sz="2600" dirty="0" smtClean="0">
                <a:latin typeface="Cambria" pitchFamily="18" charset="0"/>
              </a:rPr>
              <a:t>Re-write the question in your own words</a:t>
            </a:r>
            <a:endParaRPr lang="en-AU" sz="2600" dirty="0">
              <a:latin typeface="Cambria" pitchFamily="18" charset="0"/>
            </a:endParaRPr>
          </a:p>
          <a:p>
            <a:pPr marL="400050" lvl="1" indent="0">
              <a:buNone/>
            </a:pPr>
            <a:r>
              <a:rPr lang="en-AU" sz="2200" dirty="0" smtClean="0">
                <a:solidFill>
                  <a:srgbClr val="7030A0"/>
                </a:solidFill>
                <a:latin typeface="Cambria" pitchFamily="18" charset="0"/>
              </a:rPr>
              <a:t>Prove to yourself that you understand the question</a:t>
            </a:r>
            <a:endParaRPr lang="en-AU" sz="2200" dirty="0">
              <a:solidFill>
                <a:srgbClr val="7030A0"/>
              </a:solidFill>
              <a:latin typeface="Cambria" pitchFamily="18" charset="0"/>
            </a:endParaRPr>
          </a:p>
          <a:p>
            <a:pPr marL="457200" indent="-457200">
              <a:buFont typeface="+mj-lt"/>
              <a:buAutoNum type="arabicPeriod"/>
            </a:pPr>
            <a:r>
              <a:rPr lang="en-AU" sz="2600" b="1" dirty="0" smtClean="0">
                <a:solidFill>
                  <a:srgbClr val="FF0000"/>
                </a:solidFill>
                <a:latin typeface="Cambria" pitchFamily="18" charset="0"/>
              </a:rPr>
              <a:t>Always remember the aspects of religion, and the adherents! Religions are ‘living’ and ‘dynamic’ because the adherents follow them and shape them. Remember the diagram…</a:t>
            </a:r>
            <a:endParaRPr lang="en-AU" sz="2600" b="1" dirty="0">
              <a:solidFill>
                <a:srgbClr val="FF0000"/>
              </a:solidFill>
              <a:latin typeface="Cambria" pitchFamily="18" charset="0"/>
            </a:endParaRPr>
          </a:p>
        </p:txBody>
      </p:sp>
    </p:spTree>
    <p:extLst>
      <p:ext uri="{BB962C8B-B14F-4D97-AF65-F5344CB8AC3E}">
        <p14:creationId xmlns:p14="http://schemas.microsoft.com/office/powerpoint/2010/main" val="11757049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AU"/>
          </a:p>
        </p:txBody>
      </p:sp>
      <p:sp>
        <p:nvSpPr>
          <p:cNvPr id="3" name="Content Placeholder 2"/>
          <p:cNvSpPr>
            <a:spLocks noGrp="1"/>
          </p:cNvSpPr>
          <p:nvPr>
            <p:ph idx="1"/>
          </p:nvPr>
        </p:nvSpPr>
        <p:spPr/>
        <p:txBody>
          <a:bodyPr/>
          <a:lstStyle/>
          <a:p>
            <a:endParaRPr lang="en-AU"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2" y="2"/>
            <a:ext cx="9114663" cy="68673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682953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276872"/>
            <a:ext cx="8229600" cy="1143000"/>
          </a:xfrm>
        </p:spPr>
        <p:txBody>
          <a:bodyPr/>
          <a:lstStyle/>
          <a:p>
            <a:r>
              <a:rPr lang="en-AU" dirty="0" smtClean="0">
                <a:latin typeface="Cambria" pitchFamily="18" charset="0"/>
              </a:rPr>
              <a:t>SECTION II</a:t>
            </a:r>
            <a:endParaRPr lang="en-AU" dirty="0">
              <a:latin typeface="Cambria" pitchFamily="18" charset="0"/>
            </a:endParaRPr>
          </a:p>
        </p:txBody>
      </p:sp>
    </p:spTree>
    <p:extLst>
      <p:ext uri="{BB962C8B-B14F-4D97-AF65-F5344CB8AC3E}">
        <p14:creationId xmlns:p14="http://schemas.microsoft.com/office/powerpoint/2010/main" val="6709115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latin typeface="Cambria" pitchFamily="18" charset="0"/>
              </a:rPr>
              <a:t>Notes on Section II</a:t>
            </a:r>
            <a:endParaRPr lang="en-AU" dirty="0">
              <a:latin typeface="Cambria" pitchFamily="18" charset="0"/>
            </a:endParaRPr>
          </a:p>
        </p:txBody>
      </p:sp>
      <p:sp>
        <p:nvSpPr>
          <p:cNvPr id="3" name="Content Placeholder 2"/>
          <p:cNvSpPr>
            <a:spLocks noGrp="1"/>
          </p:cNvSpPr>
          <p:nvPr>
            <p:ph idx="1"/>
          </p:nvPr>
        </p:nvSpPr>
        <p:spPr/>
        <p:txBody>
          <a:bodyPr>
            <a:normAutofit lnSpcReduction="10000"/>
          </a:bodyPr>
          <a:lstStyle/>
          <a:p>
            <a:pPr marL="514350" indent="-514350">
              <a:buFont typeface="+mj-lt"/>
              <a:buAutoNum type="arabicPeriod"/>
            </a:pPr>
            <a:r>
              <a:rPr lang="en-AU" sz="2600" dirty="0" smtClean="0">
                <a:latin typeface="Cambria" pitchFamily="18" charset="0"/>
              </a:rPr>
              <a:t>Most people lose most of their marks here</a:t>
            </a:r>
          </a:p>
          <a:p>
            <a:pPr marL="400050" lvl="1" indent="0">
              <a:buNone/>
            </a:pPr>
            <a:r>
              <a:rPr lang="en-AU" sz="2200" dirty="0" smtClean="0">
                <a:solidFill>
                  <a:srgbClr val="7030A0"/>
                </a:solidFill>
                <a:latin typeface="Cambria" pitchFamily="18" charset="0"/>
              </a:rPr>
              <a:t>People don’t give enough </a:t>
            </a:r>
            <a:r>
              <a:rPr lang="en-AU" sz="2200" i="1" dirty="0" smtClean="0">
                <a:solidFill>
                  <a:srgbClr val="7030A0"/>
                </a:solidFill>
                <a:latin typeface="Cambria" pitchFamily="18" charset="0"/>
              </a:rPr>
              <a:t>relevant</a:t>
            </a:r>
            <a:r>
              <a:rPr lang="en-AU" sz="2200" dirty="0" smtClean="0">
                <a:solidFill>
                  <a:srgbClr val="7030A0"/>
                </a:solidFill>
                <a:latin typeface="Cambria" pitchFamily="18" charset="0"/>
              </a:rPr>
              <a:t> information</a:t>
            </a:r>
          </a:p>
          <a:p>
            <a:pPr marL="514350" indent="-514350">
              <a:buFont typeface="+mj-lt"/>
              <a:buAutoNum type="arabicPeriod"/>
            </a:pPr>
            <a:r>
              <a:rPr lang="en-AU" sz="2600" dirty="0" smtClean="0">
                <a:latin typeface="Cambria" pitchFamily="18" charset="0"/>
              </a:rPr>
              <a:t>You must be really specific and straight to the point</a:t>
            </a:r>
          </a:p>
          <a:p>
            <a:pPr marL="400050" lvl="1" indent="0">
              <a:buNone/>
            </a:pPr>
            <a:r>
              <a:rPr lang="en-AU" sz="2200" dirty="0" smtClean="0">
                <a:solidFill>
                  <a:srgbClr val="7030A0"/>
                </a:solidFill>
                <a:latin typeface="Cambria" pitchFamily="18" charset="0"/>
              </a:rPr>
              <a:t>Don’t waffle on! You don’t have time or space.</a:t>
            </a:r>
          </a:p>
          <a:p>
            <a:pPr marL="514350" indent="-514350">
              <a:buFont typeface="+mj-lt"/>
              <a:buAutoNum type="arabicPeriod"/>
            </a:pPr>
            <a:r>
              <a:rPr lang="en-AU" sz="2600" dirty="0" smtClean="0">
                <a:latin typeface="Cambria" pitchFamily="18" charset="0"/>
              </a:rPr>
              <a:t>Consider the mark allocation per question</a:t>
            </a:r>
          </a:p>
          <a:p>
            <a:pPr marL="400050" lvl="1" indent="0">
              <a:buNone/>
            </a:pPr>
            <a:r>
              <a:rPr lang="en-AU" sz="2200" dirty="0" smtClean="0">
                <a:solidFill>
                  <a:srgbClr val="7030A0"/>
                </a:solidFill>
                <a:latin typeface="Cambria" pitchFamily="18" charset="0"/>
              </a:rPr>
              <a:t>e.g. 3-mark questions don’t require one page of writing</a:t>
            </a:r>
          </a:p>
          <a:p>
            <a:pPr marL="514350" indent="-514350">
              <a:buFont typeface="+mj-lt"/>
              <a:buAutoNum type="arabicPeriod"/>
            </a:pPr>
            <a:r>
              <a:rPr lang="en-AU" sz="2600" dirty="0" smtClean="0">
                <a:latin typeface="Cambria" pitchFamily="18" charset="0"/>
              </a:rPr>
              <a:t>Give </a:t>
            </a:r>
            <a:r>
              <a:rPr lang="en-AU" sz="2600" i="1" dirty="0" smtClean="0">
                <a:latin typeface="Cambria" pitchFamily="18" charset="0"/>
              </a:rPr>
              <a:t>specific</a:t>
            </a:r>
            <a:r>
              <a:rPr lang="en-AU" sz="2600" dirty="0" smtClean="0">
                <a:latin typeface="Cambria" pitchFamily="18" charset="0"/>
              </a:rPr>
              <a:t> examples </a:t>
            </a:r>
          </a:p>
          <a:p>
            <a:pPr marL="400050" lvl="1" indent="0">
              <a:buNone/>
            </a:pPr>
            <a:r>
              <a:rPr lang="en-AU" sz="2200" dirty="0" smtClean="0">
                <a:solidFill>
                  <a:srgbClr val="7030A0"/>
                </a:solidFill>
                <a:latin typeface="Cambria" pitchFamily="18" charset="0"/>
              </a:rPr>
              <a:t>Always be really specific – this is where many marks are lost</a:t>
            </a:r>
          </a:p>
          <a:p>
            <a:pPr marL="457200" indent="-457200">
              <a:buFont typeface="+mj-lt"/>
              <a:buAutoNum type="arabicPeriod"/>
            </a:pPr>
            <a:r>
              <a:rPr lang="en-AU" sz="2400" dirty="0" smtClean="0">
                <a:latin typeface="Cambria" pitchFamily="18" charset="0"/>
              </a:rPr>
              <a:t>Write about the </a:t>
            </a:r>
            <a:r>
              <a:rPr lang="en-AU" sz="2400" i="1" dirty="0" smtClean="0">
                <a:latin typeface="Cambria" pitchFamily="18" charset="0"/>
              </a:rPr>
              <a:t>whole</a:t>
            </a:r>
            <a:r>
              <a:rPr lang="en-AU" sz="2400" dirty="0" smtClean="0">
                <a:latin typeface="Cambria" pitchFamily="18" charset="0"/>
              </a:rPr>
              <a:t> tradition</a:t>
            </a:r>
          </a:p>
          <a:p>
            <a:pPr marL="400050" lvl="1" indent="0">
              <a:buNone/>
            </a:pPr>
            <a:r>
              <a:rPr lang="en-AU" sz="2000" dirty="0" smtClean="0">
                <a:solidFill>
                  <a:srgbClr val="7030A0"/>
                </a:solidFill>
                <a:latin typeface="Cambria" pitchFamily="18" charset="0"/>
              </a:rPr>
              <a:t>Where possible, discuss variants, and always refer to aspects of religion</a:t>
            </a:r>
          </a:p>
          <a:p>
            <a:pPr marL="400050" lvl="1" indent="0">
              <a:buNone/>
            </a:pPr>
            <a:endParaRPr lang="en-AU" sz="2200" dirty="0" smtClean="0">
              <a:solidFill>
                <a:schemeClr val="accent4"/>
              </a:solidFill>
              <a:latin typeface="Cambria" pitchFamily="18" charset="0"/>
            </a:endParaRPr>
          </a:p>
          <a:p>
            <a:pPr marL="0" indent="0">
              <a:buNone/>
            </a:pPr>
            <a:endParaRPr lang="en-AU" sz="2600" dirty="0">
              <a:latin typeface="Cambria" pitchFamily="18" charset="0"/>
            </a:endParaRPr>
          </a:p>
        </p:txBody>
      </p:sp>
    </p:spTree>
    <p:extLst>
      <p:ext uri="{BB962C8B-B14F-4D97-AF65-F5344CB8AC3E}">
        <p14:creationId xmlns:p14="http://schemas.microsoft.com/office/powerpoint/2010/main" val="34629168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smtClean="0">
                <a:latin typeface="Cambria" pitchFamily="18" charset="0"/>
              </a:rPr>
              <a:t>2009 Section II</a:t>
            </a:r>
            <a:endParaRPr lang="en-AU" dirty="0">
              <a:latin typeface="Cambria" pitchFamily="18" charset="0"/>
            </a:endParaRPr>
          </a:p>
        </p:txBody>
      </p:sp>
      <p:sp>
        <p:nvSpPr>
          <p:cNvPr id="3" name="Content Placeholder 2"/>
          <p:cNvSpPr>
            <a:spLocks noGrp="1"/>
          </p:cNvSpPr>
          <p:nvPr>
            <p:ph idx="1"/>
          </p:nvPr>
        </p:nvSpPr>
        <p:spPr>
          <a:xfrm>
            <a:off x="457200" y="1124744"/>
            <a:ext cx="8229600" cy="5001419"/>
          </a:xfrm>
        </p:spPr>
        <p:txBody>
          <a:bodyPr>
            <a:noAutofit/>
          </a:bodyPr>
          <a:lstStyle/>
          <a:p>
            <a:pPr marL="0" indent="0">
              <a:buNone/>
            </a:pPr>
            <a:r>
              <a:rPr lang="en-AU" sz="2200" dirty="0" smtClean="0">
                <a:latin typeface="Cambria" pitchFamily="18" charset="0"/>
              </a:rPr>
              <a:t>Question I – Buddhism (15 marks)</a:t>
            </a:r>
          </a:p>
          <a:p>
            <a:pPr marL="514350" indent="-514350">
              <a:buAutoNum type="alphaLcParenBoth"/>
            </a:pPr>
            <a:r>
              <a:rPr lang="en-AU" sz="2200" dirty="0" smtClean="0">
                <a:latin typeface="Cambria" pitchFamily="18" charset="0"/>
              </a:rPr>
              <a:t>Describe ONE Buddhist ethical teaching in ONE of the following areas:					</a:t>
            </a:r>
            <a:r>
              <a:rPr lang="en-AU" sz="2200" b="1" i="1" dirty="0" smtClean="0">
                <a:solidFill>
                  <a:srgbClr val="FF0000"/>
                </a:solidFill>
                <a:latin typeface="Cambria" pitchFamily="18" charset="0"/>
              </a:rPr>
              <a:t>(4 marks)</a:t>
            </a:r>
          </a:p>
          <a:p>
            <a:pPr lvl="1"/>
            <a:r>
              <a:rPr lang="en-AU" sz="2200" dirty="0" smtClean="0">
                <a:latin typeface="Cambria" pitchFamily="18" charset="0"/>
              </a:rPr>
              <a:t>Bioethics</a:t>
            </a:r>
          </a:p>
          <a:p>
            <a:pPr lvl="1"/>
            <a:r>
              <a:rPr lang="en-AU" sz="2200" dirty="0" smtClean="0">
                <a:latin typeface="Cambria" pitchFamily="18" charset="0"/>
              </a:rPr>
              <a:t>Environmental </a:t>
            </a:r>
            <a:r>
              <a:rPr lang="en-AU" sz="2200" dirty="0">
                <a:latin typeface="Cambria" pitchFamily="18" charset="0"/>
              </a:rPr>
              <a:t>e</a:t>
            </a:r>
            <a:r>
              <a:rPr lang="en-AU" sz="2200" dirty="0" smtClean="0">
                <a:latin typeface="Cambria" pitchFamily="18" charset="0"/>
              </a:rPr>
              <a:t>thics</a:t>
            </a:r>
          </a:p>
          <a:p>
            <a:pPr lvl="1"/>
            <a:r>
              <a:rPr lang="en-AU" sz="2200" dirty="0" smtClean="0">
                <a:latin typeface="Cambria" pitchFamily="18" charset="0"/>
              </a:rPr>
              <a:t>Sexual ethics</a:t>
            </a:r>
          </a:p>
          <a:p>
            <a:pPr marL="0" indent="0">
              <a:buNone/>
            </a:pPr>
            <a:r>
              <a:rPr lang="en-AU" sz="2200" dirty="0" smtClean="0">
                <a:latin typeface="Cambria" pitchFamily="18" charset="0"/>
              </a:rPr>
              <a:t>(b) Explain how ONE of the following practices expresses the beliefs of Buddhism:					</a:t>
            </a:r>
            <a:r>
              <a:rPr lang="en-AU" sz="2200" b="1" i="1" dirty="0" smtClean="0">
                <a:solidFill>
                  <a:srgbClr val="FF0000"/>
                </a:solidFill>
                <a:latin typeface="Cambria" pitchFamily="18" charset="0"/>
              </a:rPr>
              <a:t>(5 marks)</a:t>
            </a:r>
          </a:p>
          <a:p>
            <a:pPr lvl="1"/>
            <a:r>
              <a:rPr lang="en-AU" sz="2200" dirty="0" smtClean="0">
                <a:latin typeface="Cambria" pitchFamily="18" charset="0"/>
              </a:rPr>
              <a:t>Pilgrimage</a:t>
            </a:r>
          </a:p>
          <a:p>
            <a:pPr lvl="1"/>
            <a:r>
              <a:rPr lang="en-AU" sz="2200" dirty="0" smtClean="0">
                <a:latin typeface="Cambria" pitchFamily="18" charset="0"/>
              </a:rPr>
              <a:t>Temple Puja</a:t>
            </a:r>
          </a:p>
          <a:p>
            <a:pPr lvl="1"/>
            <a:r>
              <a:rPr lang="en-AU" sz="2200" dirty="0" err="1" smtClean="0">
                <a:latin typeface="Cambria" pitchFamily="18" charset="0"/>
              </a:rPr>
              <a:t>Wesak</a:t>
            </a:r>
            <a:endParaRPr lang="en-AU" sz="2200" dirty="0">
              <a:latin typeface="Cambria" pitchFamily="18" charset="0"/>
            </a:endParaRPr>
          </a:p>
          <a:p>
            <a:pPr marL="57150" indent="0">
              <a:buNone/>
            </a:pPr>
            <a:r>
              <a:rPr lang="en-AU" sz="2200" dirty="0" smtClean="0">
                <a:latin typeface="Cambria" pitchFamily="18" charset="0"/>
              </a:rPr>
              <a:t>(c) Analyse the impact on Buddhism of ONE significant person or school of thought					</a:t>
            </a:r>
            <a:r>
              <a:rPr lang="en-AU" sz="2200" b="1" i="1" dirty="0" smtClean="0">
                <a:solidFill>
                  <a:srgbClr val="FF0000"/>
                </a:solidFill>
                <a:latin typeface="Cambria" pitchFamily="18" charset="0"/>
              </a:rPr>
              <a:t>(6 marks)</a:t>
            </a:r>
            <a:endParaRPr lang="en-AU" sz="2200" b="1" i="1" dirty="0">
              <a:solidFill>
                <a:srgbClr val="FF0000"/>
              </a:solidFill>
              <a:latin typeface="Cambria" pitchFamily="18" charset="0"/>
            </a:endParaRPr>
          </a:p>
        </p:txBody>
      </p:sp>
    </p:spTree>
    <p:extLst>
      <p:ext uri="{BB962C8B-B14F-4D97-AF65-F5344CB8AC3E}">
        <p14:creationId xmlns:p14="http://schemas.microsoft.com/office/powerpoint/2010/main" val="25911142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latin typeface="Cambria" pitchFamily="18" charset="0"/>
              </a:rPr>
              <a:t>2009 Section II</a:t>
            </a:r>
            <a:endParaRPr lang="en-AU" dirty="0">
              <a:latin typeface="Cambria" pitchFamily="18" charset="0"/>
            </a:endParaRPr>
          </a:p>
        </p:txBody>
      </p:sp>
      <p:sp>
        <p:nvSpPr>
          <p:cNvPr id="3" name="Content Placeholder 2"/>
          <p:cNvSpPr>
            <a:spLocks noGrp="1"/>
          </p:cNvSpPr>
          <p:nvPr>
            <p:ph idx="1"/>
          </p:nvPr>
        </p:nvSpPr>
        <p:spPr>
          <a:xfrm>
            <a:off x="457200" y="1196752"/>
            <a:ext cx="8229600" cy="4929411"/>
          </a:xfrm>
        </p:spPr>
        <p:txBody>
          <a:bodyPr>
            <a:noAutofit/>
          </a:bodyPr>
          <a:lstStyle/>
          <a:p>
            <a:pPr marL="0" indent="0">
              <a:buNone/>
            </a:pPr>
            <a:r>
              <a:rPr lang="en-AU" sz="2200" dirty="0" smtClean="0">
                <a:latin typeface="Cambria" pitchFamily="18" charset="0"/>
              </a:rPr>
              <a:t>Question 2 – Christianity (15 marks)</a:t>
            </a:r>
          </a:p>
          <a:p>
            <a:pPr marL="514350" indent="-514350">
              <a:buAutoNum type="alphaLcParenBoth"/>
            </a:pPr>
            <a:r>
              <a:rPr lang="en-AU" sz="2200" dirty="0" smtClean="0">
                <a:latin typeface="Cambria" pitchFamily="18" charset="0"/>
              </a:rPr>
              <a:t>Outline ONE significant practice within Christianity drawn from the following:				</a:t>
            </a:r>
            <a:r>
              <a:rPr lang="en-AU" sz="2200" b="1" i="1" dirty="0" smtClean="0">
                <a:solidFill>
                  <a:srgbClr val="FF0000"/>
                </a:solidFill>
                <a:latin typeface="Cambria" pitchFamily="18" charset="0"/>
              </a:rPr>
              <a:t>(4 marks)</a:t>
            </a:r>
          </a:p>
          <a:p>
            <a:pPr marL="914400" lvl="1" indent="-514350"/>
            <a:r>
              <a:rPr lang="en-AU" sz="2200" dirty="0" smtClean="0">
                <a:latin typeface="Cambria" pitchFamily="18" charset="0"/>
              </a:rPr>
              <a:t>Baptism</a:t>
            </a:r>
          </a:p>
          <a:p>
            <a:pPr marL="914400" lvl="1" indent="-514350"/>
            <a:r>
              <a:rPr lang="en-AU" sz="2200" dirty="0" smtClean="0">
                <a:latin typeface="Cambria" pitchFamily="18" charset="0"/>
              </a:rPr>
              <a:t>Marriage Ceremony</a:t>
            </a:r>
          </a:p>
          <a:p>
            <a:pPr marL="914400" lvl="1" indent="-514350"/>
            <a:r>
              <a:rPr lang="en-AU" sz="2200" dirty="0" smtClean="0">
                <a:latin typeface="Cambria" pitchFamily="18" charset="0"/>
              </a:rPr>
              <a:t>Saturday/Sunday Worship</a:t>
            </a:r>
          </a:p>
          <a:p>
            <a:pPr marL="0" indent="0">
              <a:buNone/>
            </a:pPr>
            <a:r>
              <a:rPr lang="en-AU" sz="2200" dirty="0" smtClean="0">
                <a:latin typeface="Cambria" pitchFamily="18" charset="0"/>
              </a:rPr>
              <a:t>(b) Explain how Christian ethical teachings, in ONE of the following areas, reflect Christian beliefs				</a:t>
            </a:r>
            <a:r>
              <a:rPr lang="en-AU" sz="2200" b="1" i="1" dirty="0" smtClean="0">
                <a:solidFill>
                  <a:srgbClr val="FF0000"/>
                </a:solidFill>
                <a:latin typeface="Cambria" pitchFamily="18" charset="0"/>
              </a:rPr>
              <a:t>(5 marks)</a:t>
            </a:r>
          </a:p>
          <a:p>
            <a:pPr lvl="1"/>
            <a:r>
              <a:rPr lang="en-AU" sz="2200" dirty="0" smtClean="0">
                <a:latin typeface="Cambria" pitchFamily="18" charset="0"/>
              </a:rPr>
              <a:t>Bioethics</a:t>
            </a:r>
          </a:p>
          <a:p>
            <a:pPr lvl="1"/>
            <a:r>
              <a:rPr lang="en-AU" sz="2200" dirty="0" smtClean="0">
                <a:latin typeface="Cambria" pitchFamily="18" charset="0"/>
              </a:rPr>
              <a:t>Environmental ethics</a:t>
            </a:r>
          </a:p>
          <a:p>
            <a:pPr lvl="1"/>
            <a:r>
              <a:rPr lang="en-AU" sz="2200" dirty="0" smtClean="0">
                <a:latin typeface="Cambria" pitchFamily="18" charset="0"/>
              </a:rPr>
              <a:t>Sexual ethics</a:t>
            </a:r>
          </a:p>
          <a:p>
            <a:pPr marL="0" indent="0">
              <a:buNone/>
            </a:pPr>
            <a:r>
              <a:rPr lang="en-AU" sz="2200" dirty="0" smtClean="0">
                <a:latin typeface="Cambria" pitchFamily="18" charset="0"/>
              </a:rPr>
              <a:t>(c) Evaluate the contribution of ONE significant person or school of thought, other than Jesus, to the development and expression of Christianity						</a:t>
            </a:r>
            <a:r>
              <a:rPr lang="en-AU" sz="2200" b="1" i="1" dirty="0" smtClean="0">
                <a:solidFill>
                  <a:srgbClr val="FF0000"/>
                </a:solidFill>
                <a:latin typeface="Cambria" pitchFamily="18" charset="0"/>
              </a:rPr>
              <a:t>(6 marks)</a:t>
            </a:r>
            <a:endParaRPr lang="en-AU" sz="2200" b="1" i="1" dirty="0">
              <a:solidFill>
                <a:srgbClr val="FF0000"/>
              </a:solidFill>
              <a:latin typeface="Cambria" pitchFamily="18" charset="0"/>
            </a:endParaRPr>
          </a:p>
        </p:txBody>
      </p:sp>
    </p:spTree>
    <p:extLst>
      <p:ext uri="{BB962C8B-B14F-4D97-AF65-F5344CB8AC3E}">
        <p14:creationId xmlns:p14="http://schemas.microsoft.com/office/powerpoint/2010/main" val="13227918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smtClean="0">
                <a:latin typeface="Cambria" pitchFamily="18" charset="0"/>
              </a:rPr>
              <a:t>2010 Section II</a:t>
            </a:r>
            <a:endParaRPr lang="en-AU" dirty="0">
              <a:latin typeface="Cambria" pitchFamily="18" charset="0"/>
            </a:endParaRPr>
          </a:p>
        </p:txBody>
      </p:sp>
      <p:sp>
        <p:nvSpPr>
          <p:cNvPr id="3" name="Content Placeholder 2"/>
          <p:cNvSpPr>
            <a:spLocks noGrp="1"/>
          </p:cNvSpPr>
          <p:nvPr>
            <p:ph idx="1"/>
          </p:nvPr>
        </p:nvSpPr>
        <p:spPr>
          <a:xfrm>
            <a:off x="457200" y="1196752"/>
            <a:ext cx="8229600" cy="4929411"/>
          </a:xfrm>
        </p:spPr>
        <p:txBody>
          <a:bodyPr>
            <a:noAutofit/>
          </a:bodyPr>
          <a:lstStyle/>
          <a:p>
            <a:pPr marL="0" indent="0">
              <a:buNone/>
            </a:pPr>
            <a:r>
              <a:rPr lang="en-AU" sz="2200" dirty="0" smtClean="0">
                <a:latin typeface="Cambria" pitchFamily="18" charset="0"/>
              </a:rPr>
              <a:t>Question 4 – Islam (15 marks)</a:t>
            </a:r>
          </a:p>
          <a:p>
            <a:pPr marL="514350" indent="-514350">
              <a:buAutoNum type="alphaLcParenBoth"/>
            </a:pPr>
            <a:r>
              <a:rPr lang="en-AU" sz="2200" dirty="0" smtClean="0">
                <a:latin typeface="Cambria" pitchFamily="18" charset="0"/>
              </a:rPr>
              <a:t>(</a:t>
            </a:r>
            <a:r>
              <a:rPr lang="en-AU" sz="2200" dirty="0" err="1" smtClean="0">
                <a:latin typeface="Cambria" pitchFamily="18" charset="0"/>
              </a:rPr>
              <a:t>i</a:t>
            </a:r>
            <a:r>
              <a:rPr lang="en-AU" sz="2200" dirty="0" smtClean="0">
                <a:latin typeface="Cambria" pitchFamily="18" charset="0"/>
              </a:rPr>
              <a:t>)	Outline ONE significant practice within Islam drawn from the following: 					</a:t>
            </a:r>
            <a:r>
              <a:rPr lang="en-AU" sz="2200" b="1" i="1" dirty="0" smtClean="0">
                <a:solidFill>
                  <a:srgbClr val="FF0000"/>
                </a:solidFill>
                <a:latin typeface="Cambria" pitchFamily="18" charset="0"/>
              </a:rPr>
              <a:t>(3 marks)</a:t>
            </a:r>
          </a:p>
          <a:p>
            <a:pPr lvl="2"/>
            <a:r>
              <a:rPr lang="en-AU" sz="2200" dirty="0" smtClean="0">
                <a:latin typeface="Cambria" pitchFamily="18" charset="0"/>
              </a:rPr>
              <a:t>Friday prayer at the mosque</a:t>
            </a:r>
          </a:p>
          <a:p>
            <a:pPr lvl="2"/>
            <a:r>
              <a:rPr lang="en-AU" sz="2200" dirty="0" smtClean="0">
                <a:latin typeface="Cambria" pitchFamily="18" charset="0"/>
              </a:rPr>
              <a:t>Funeral ceremony</a:t>
            </a:r>
          </a:p>
          <a:p>
            <a:pPr lvl="2"/>
            <a:r>
              <a:rPr lang="en-AU" sz="2200" dirty="0" smtClean="0">
                <a:latin typeface="Cambria" pitchFamily="18" charset="0"/>
              </a:rPr>
              <a:t>Hajj</a:t>
            </a:r>
          </a:p>
          <a:p>
            <a:pPr marL="1028700" lvl="1" indent="-514350">
              <a:buAutoNum type="romanLcParenBoth" startAt="2"/>
            </a:pPr>
            <a:r>
              <a:rPr lang="en-AU" sz="2200" dirty="0" smtClean="0">
                <a:latin typeface="Cambria" pitchFamily="18" charset="0"/>
              </a:rPr>
              <a:t>Link the chosen significant practice from part (a) (</a:t>
            </a:r>
            <a:r>
              <a:rPr lang="en-AU" sz="2200" dirty="0" err="1" smtClean="0">
                <a:latin typeface="Cambria" pitchFamily="18" charset="0"/>
              </a:rPr>
              <a:t>i</a:t>
            </a:r>
            <a:r>
              <a:rPr lang="en-AU" sz="2200" dirty="0" smtClean="0">
                <a:latin typeface="Cambria" pitchFamily="18" charset="0"/>
              </a:rPr>
              <a:t>) to beliefs of Islam				</a:t>
            </a:r>
            <a:r>
              <a:rPr lang="en-AU" sz="2200" b="1" i="1" dirty="0" smtClean="0">
                <a:solidFill>
                  <a:srgbClr val="FF0000"/>
                </a:solidFill>
                <a:latin typeface="Cambria" pitchFamily="18" charset="0"/>
              </a:rPr>
              <a:t>(4 marks)</a:t>
            </a:r>
          </a:p>
          <a:p>
            <a:pPr marL="628650" indent="-514350">
              <a:buAutoNum type="alphaLcParenBoth"/>
            </a:pPr>
            <a:r>
              <a:rPr lang="en-AU" sz="2200" dirty="0" smtClean="0">
                <a:latin typeface="Cambria" pitchFamily="18" charset="0"/>
              </a:rPr>
              <a:t>Analyse the influence of ethical teaching on the life of adherents in ONE of the following areas:		</a:t>
            </a:r>
            <a:r>
              <a:rPr lang="en-AU" sz="2200" b="1" i="1" dirty="0" smtClean="0">
                <a:solidFill>
                  <a:srgbClr val="FF0000"/>
                </a:solidFill>
                <a:latin typeface="Cambria" pitchFamily="18" charset="0"/>
              </a:rPr>
              <a:t>(8 marks)</a:t>
            </a:r>
          </a:p>
          <a:p>
            <a:pPr lvl="2"/>
            <a:r>
              <a:rPr lang="en-AU" sz="2200" dirty="0" smtClean="0">
                <a:latin typeface="Cambria" pitchFamily="18" charset="0"/>
              </a:rPr>
              <a:t>Bioethics</a:t>
            </a:r>
          </a:p>
          <a:p>
            <a:pPr lvl="2"/>
            <a:r>
              <a:rPr lang="en-AU" sz="2200" dirty="0" smtClean="0">
                <a:latin typeface="Cambria" pitchFamily="18" charset="0"/>
              </a:rPr>
              <a:t>Environmental ethics</a:t>
            </a:r>
          </a:p>
          <a:p>
            <a:pPr lvl="2"/>
            <a:r>
              <a:rPr lang="en-AU" sz="2200" dirty="0" smtClean="0">
                <a:latin typeface="Cambria" pitchFamily="18" charset="0"/>
              </a:rPr>
              <a:t>Sexual ethics</a:t>
            </a:r>
          </a:p>
        </p:txBody>
      </p:sp>
    </p:spTree>
    <p:extLst>
      <p:ext uri="{BB962C8B-B14F-4D97-AF65-F5344CB8AC3E}">
        <p14:creationId xmlns:p14="http://schemas.microsoft.com/office/powerpoint/2010/main" val="25974753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latin typeface="Cambria" pitchFamily="18" charset="0"/>
              </a:rPr>
              <a:t>2011 Section II</a:t>
            </a:r>
            <a:endParaRPr lang="en-AU" dirty="0">
              <a:latin typeface="Cambria" pitchFamily="18" charset="0"/>
            </a:endParaRPr>
          </a:p>
        </p:txBody>
      </p:sp>
      <p:sp>
        <p:nvSpPr>
          <p:cNvPr id="3" name="Content Placeholder 2"/>
          <p:cNvSpPr>
            <a:spLocks noGrp="1"/>
          </p:cNvSpPr>
          <p:nvPr>
            <p:ph idx="1"/>
          </p:nvPr>
        </p:nvSpPr>
        <p:spPr/>
        <p:txBody>
          <a:bodyPr>
            <a:normAutofit/>
          </a:bodyPr>
          <a:lstStyle/>
          <a:p>
            <a:pPr marL="0" indent="0">
              <a:buNone/>
            </a:pPr>
            <a:r>
              <a:rPr lang="en-AU" sz="2200" dirty="0" smtClean="0">
                <a:latin typeface="Cambria" pitchFamily="18" charset="0"/>
              </a:rPr>
              <a:t>Question 2 – Christianity (15 marks)</a:t>
            </a:r>
          </a:p>
          <a:p>
            <a:pPr marL="514350" indent="-514350">
              <a:buAutoNum type="alphaLcParenBoth"/>
            </a:pPr>
            <a:r>
              <a:rPr lang="en-AU" sz="2200" dirty="0" smtClean="0">
                <a:latin typeface="Cambria" pitchFamily="18" charset="0"/>
              </a:rPr>
              <a:t>Outline the contribution of ONE significant person or school of thought other than Jesus to the development and expression of Christianity					</a:t>
            </a:r>
            <a:r>
              <a:rPr lang="en-AU" sz="2200" b="1" i="1" dirty="0" smtClean="0">
                <a:solidFill>
                  <a:srgbClr val="FF0000"/>
                </a:solidFill>
                <a:latin typeface="Cambria" pitchFamily="18" charset="0"/>
              </a:rPr>
              <a:t>(3 marks)</a:t>
            </a:r>
          </a:p>
          <a:p>
            <a:pPr marL="514350" indent="-514350">
              <a:buAutoNum type="alphaLcParenBoth"/>
            </a:pPr>
            <a:r>
              <a:rPr lang="en-AU" sz="2200" dirty="0" smtClean="0">
                <a:latin typeface="Cambria" pitchFamily="18" charset="0"/>
              </a:rPr>
              <a:t>Summarise the impact of the significant person or school of thought in part (a)					</a:t>
            </a:r>
            <a:r>
              <a:rPr lang="en-AU" sz="2200" b="1" i="1" dirty="0" smtClean="0">
                <a:solidFill>
                  <a:srgbClr val="FF0000"/>
                </a:solidFill>
                <a:latin typeface="Cambria" pitchFamily="18" charset="0"/>
              </a:rPr>
              <a:t>(4 marks)</a:t>
            </a:r>
          </a:p>
          <a:p>
            <a:pPr marL="514350" indent="-514350">
              <a:buAutoNum type="alphaLcParenBoth"/>
            </a:pPr>
            <a:r>
              <a:rPr lang="en-AU" sz="2200" i="1" dirty="0" smtClean="0">
                <a:latin typeface="Cambria" pitchFamily="18" charset="0"/>
              </a:rPr>
              <a:t>“Christianity has always sought to reconnect the faith to its founding roots”</a:t>
            </a:r>
            <a:endParaRPr lang="en-AU" sz="2200" dirty="0" smtClean="0">
              <a:latin typeface="Cambria" pitchFamily="18" charset="0"/>
            </a:endParaRPr>
          </a:p>
          <a:p>
            <a:pPr marL="457200" lvl="1" indent="0">
              <a:buNone/>
            </a:pPr>
            <a:r>
              <a:rPr lang="en-AU" sz="2200" dirty="0" smtClean="0">
                <a:latin typeface="Cambria" pitchFamily="18" charset="0"/>
              </a:rPr>
              <a:t>To what extent does the statement apply to the impact of  the significant person or school of thought chosen in part (a)?							</a:t>
            </a:r>
            <a:r>
              <a:rPr lang="en-AU" sz="2200" b="1" i="1" dirty="0" smtClean="0">
                <a:solidFill>
                  <a:srgbClr val="FF0000"/>
                </a:solidFill>
                <a:latin typeface="Cambria" pitchFamily="18" charset="0"/>
              </a:rPr>
              <a:t>(8 marks)</a:t>
            </a:r>
          </a:p>
        </p:txBody>
      </p:sp>
    </p:spTree>
    <p:extLst>
      <p:ext uri="{BB962C8B-B14F-4D97-AF65-F5344CB8AC3E}">
        <p14:creationId xmlns:p14="http://schemas.microsoft.com/office/powerpoint/2010/main" val="11726415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65</TotalTime>
  <Words>545</Words>
  <Application>Microsoft Office PowerPoint</Application>
  <PresentationFormat>On-screen Show (4:3)</PresentationFormat>
  <Paragraphs>98</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Responding to  Sections II &amp; III in the HSC</vt:lpstr>
      <vt:lpstr>When answering questions</vt:lpstr>
      <vt:lpstr>PowerPoint Presentation</vt:lpstr>
      <vt:lpstr>SECTION II</vt:lpstr>
      <vt:lpstr>Notes on Section II</vt:lpstr>
      <vt:lpstr>2009 Section II</vt:lpstr>
      <vt:lpstr>2009 Section II</vt:lpstr>
      <vt:lpstr>2010 Section II</vt:lpstr>
      <vt:lpstr>2011 Section II</vt:lpstr>
      <vt:lpstr>SECTION III</vt:lpstr>
      <vt:lpstr>Notes on Section III</vt:lpstr>
      <vt:lpstr>2009 Section III</vt:lpstr>
      <vt:lpstr>2010 Section III</vt:lpstr>
      <vt:lpstr>2010 Section III</vt:lpstr>
      <vt:lpstr>2011 Section III</vt:lpstr>
    </vt:vector>
  </TitlesOfParts>
  <Company>St Ignatius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Paul Achmar</dc:creator>
  <cp:lastModifiedBy>Paul Achmar</cp:lastModifiedBy>
  <cp:revision>8</cp:revision>
  <dcterms:created xsi:type="dcterms:W3CDTF">2012-08-15T23:30:04Z</dcterms:created>
  <dcterms:modified xsi:type="dcterms:W3CDTF">2012-08-16T00:35:29Z</dcterms:modified>
</cp:coreProperties>
</file>